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307" r:id="rId2"/>
    <p:sldId id="308" r:id="rId3"/>
    <p:sldId id="303" r:id="rId4"/>
    <p:sldId id="282" r:id="rId5"/>
    <p:sldId id="260" r:id="rId6"/>
    <p:sldId id="302" r:id="rId7"/>
    <p:sldId id="290" r:id="rId8"/>
    <p:sldId id="309" r:id="rId9"/>
    <p:sldId id="276" r:id="rId10"/>
    <p:sldId id="29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31A5"/>
    <a:srgbClr val="4F2784"/>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94455" autoAdjust="0"/>
  </p:normalViewPr>
  <p:slideViewPr>
    <p:cSldViewPr snapToGrid="0">
      <p:cViewPr varScale="1">
        <p:scale>
          <a:sx n="88" d="100"/>
          <a:sy n="88" d="100"/>
        </p:scale>
        <p:origin x="114" y="4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453DEE-B74B-485B-A4CF-144D4E286E2B}" type="datetimeFigureOut">
              <a:rPr lang="en-US" smtClean="0"/>
              <a:t>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09589C-B55B-4324-ABB4-626EE2C471A3}" type="slidenum">
              <a:rPr lang="en-US" smtClean="0"/>
              <a:t>‹#›</a:t>
            </a:fld>
            <a:endParaRPr lang="en-US"/>
          </a:p>
        </p:txBody>
      </p:sp>
    </p:spTree>
    <p:extLst>
      <p:ext uri="{BB962C8B-B14F-4D97-AF65-F5344CB8AC3E}">
        <p14:creationId xmlns:p14="http://schemas.microsoft.com/office/powerpoint/2010/main" val="120818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D2002-4DF3-A34A-8E96-D1F3F0330BF8}" type="slidenum">
              <a:rPr lang="en-US" smtClean="0"/>
              <a:t>9</a:t>
            </a:fld>
            <a:endParaRPr lang="en-US"/>
          </a:p>
        </p:txBody>
      </p:sp>
    </p:spTree>
    <p:extLst>
      <p:ext uri="{BB962C8B-B14F-4D97-AF65-F5344CB8AC3E}">
        <p14:creationId xmlns:p14="http://schemas.microsoft.com/office/powerpoint/2010/main" val="2771446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A2F4C0-7727-4E14-90B3-D12804CC0D8F}"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1FD7D3-7831-4623-83E7-B65C4DC9CD97}" type="slidenum">
              <a:rPr lang="en-US" smtClean="0"/>
              <a:t>‹#›</a:t>
            </a:fld>
            <a:endParaRPr lang="en-US"/>
          </a:p>
        </p:txBody>
      </p:sp>
    </p:spTree>
    <p:extLst>
      <p:ext uri="{BB962C8B-B14F-4D97-AF65-F5344CB8AC3E}">
        <p14:creationId xmlns:p14="http://schemas.microsoft.com/office/powerpoint/2010/main" val="851032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2F4C0-7727-4E14-90B3-D12804CC0D8F}"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1FD7D3-7831-4623-83E7-B65C4DC9CD97}" type="slidenum">
              <a:rPr lang="en-US" smtClean="0"/>
              <a:t>‹#›</a:t>
            </a:fld>
            <a:endParaRPr lang="en-US"/>
          </a:p>
        </p:txBody>
      </p:sp>
    </p:spTree>
    <p:extLst>
      <p:ext uri="{BB962C8B-B14F-4D97-AF65-F5344CB8AC3E}">
        <p14:creationId xmlns:p14="http://schemas.microsoft.com/office/powerpoint/2010/main" val="2224093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2F4C0-7727-4E14-90B3-D12804CC0D8F}"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1FD7D3-7831-4623-83E7-B65C4DC9CD97}" type="slidenum">
              <a:rPr lang="en-US" smtClean="0"/>
              <a:t>‹#›</a:t>
            </a:fld>
            <a:endParaRPr lang="en-US"/>
          </a:p>
        </p:txBody>
      </p:sp>
    </p:spTree>
    <p:extLst>
      <p:ext uri="{BB962C8B-B14F-4D97-AF65-F5344CB8AC3E}">
        <p14:creationId xmlns:p14="http://schemas.microsoft.com/office/powerpoint/2010/main" val="3624745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2F4C0-7727-4E14-90B3-D12804CC0D8F}"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1FD7D3-7831-4623-83E7-B65C4DC9CD97}" type="slidenum">
              <a:rPr lang="en-US" smtClean="0"/>
              <a:t>‹#›</a:t>
            </a:fld>
            <a:endParaRPr lang="en-US"/>
          </a:p>
        </p:txBody>
      </p:sp>
    </p:spTree>
    <p:extLst>
      <p:ext uri="{BB962C8B-B14F-4D97-AF65-F5344CB8AC3E}">
        <p14:creationId xmlns:p14="http://schemas.microsoft.com/office/powerpoint/2010/main" val="114791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2F4C0-7727-4E14-90B3-D12804CC0D8F}"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1FD7D3-7831-4623-83E7-B65C4DC9CD97}" type="slidenum">
              <a:rPr lang="en-US" smtClean="0"/>
              <a:t>‹#›</a:t>
            </a:fld>
            <a:endParaRPr lang="en-US"/>
          </a:p>
        </p:txBody>
      </p:sp>
    </p:spTree>
    <p:extLst>
      <p:ext uri="{BB962C8B-B14F-4D97-AF65-F5344CB8AC3E}">
        <p14:creationId xmlns:p14="http://schemas.microsoft.com/office/powerpoint/2010/main" val="2000504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A2F4C0-7727-4E14-90B3-D12804CC0D8F}" type="datetimeFigureOut">
              <a:rPr lang="en-US" smtClean="0"/>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1FD7D3-7831-4623-83E7-B65C4DC9CD97}" type="slidenum">
              <a:rPr lang="en-US" smtClean="0"/>
              <a:t>‹#›</a:t>
            </a:fld>
            <a:endParaRPr lang="en-US"/>
          </a:p>
        </p:txBody>
      </p:sp>
    </p:spTree>
    <p:extLst>
      <p:ext uri="{BB962C8B-B14F-4D97-AF65-F5344CB8AC3E}">
        <p14:creationId xmlns:p14="http://schemas.microsoft.com/office/powerpoint/2010/main" val="2793766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A2F4C0-7727-4E14-90B3-D12804CC0D8F}" type="datetimeFigureOut">
              <a:rPr lang="en-US" smtClean="0"/>
              <a:t>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1FD7D3-7831-4623-83E7-B65C4DC9CD97}" type="slidenum">
              <a:rPr lang="en-US" smtClean="0"/>
              <a:t>‹#›</a:t>
            </a:fld>
            <a:endParaRPr lang="en-US"/>
          </a:p>
        </p:txBody>
      </p:sp>
    </p:spTree>
    <p:extLst>
      <p:ext uri="{BB962C8B-B14F-4D97-AF65-F5344CB8AC3E}">
        <p14:creationId xmlns:p14="http://schemas.microsoft.com/office/powerpoint/2010/main" val="203456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A2F4C0-7727-4E14-90B3-D12804CC0D8F}" type="datetimeFigureOut">
              <a:rPr lang="en-US" smtClean="0"/>
              <a:t>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1FD7D3-7831-4623-83E7-B65C4DC9CD97}" type="slidenum">
              <a:rPr lang="en-US" smtClean="0"/>
              <a:t>‹#›</a:t>
            </a:fld>
            <a:endParaRPr lang="en-US"/>
          </a:p>
        </p:txBody>
      </p:sp>
    </p:spTree>
    <p:extLst>
      <p:ext uri="{BB962C8B-B14F-4D97-AF65-F5344CB8AC3E}">
        <p14:creationId xmlns:p14="http://schemas.microsoft.com/office/powerpoint/2010/main" val="60075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2F4C0-7727-4E14-90B3-D12804CC0D8F}" type="datetimeFigureOut">
              <a:rPr lang="en-US" smtClean="0"/>
              <a:t>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1FD7D3-7831-4623-83E7-B65C4DC9CD97}" type="slidenum">
              <a:rPr lang="en-US" smtClean="0"/>
              <a:t>‹#›</a:t>
            </a:fld>
            <a:endParaRPr lang="en-US"/>
          </a:p>
        </p:txBody>
      </p:sp>
    </p:spTree>
    <p:extLst>
      <p:ext uri="{BB962C8B-B14F-4D97-AF65-F5344CB8AC3E}">
        <p14:creationId xmlns:p14="http://schemas.microsoft.com/office/powerpoint/2010/main" val="3508718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2F4C0-7727-4E14-90B3-D12804CC0D8F}" type="datetimeFigureOut">
              <a:rPr lang="en-US" smtClean="0"/>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1FD7D3-7831-4623-83E7-B65C4DC9CD97}" type="slidenum">
              <a:rPr lang="en-US" smtClean="0"/>
              <a:t>‹#›</a:t>
            </a:fld>
            <a:endParaRPr lang="en-US"/>
          </a:p>
        </p:txBody>
      </p:sp>
    </p:spTree>
    <p:extLst>
      <p:ext uri="{BB962C8B-B14F-4D97-AF65-F5344CB8AC3E}">
        <p14:creationId xmlns:p14="http://schemas.microsoft.com/office/powerpoint/2010/main" val="1542431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2F4C0-7727-4E14-90B3-D12804CC0D8F}" type="datetimeFigureOut">
              <a:rPr lang="en-US" smtClean="0"/>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1FD7D3-7831-4623-83E7-B65C4DC9CD97}" type="slidenum">
              <a:rPr lang="en-US" smtClean="0"/>
              <a:t>‹#›</a:t>
            </a:fld>
            <a:endParaRPr lang="en-US"/>
          </a:p>
        </p:txBody>
      </p:sp>
    </p:spTree>
    <p:extLst>
      <p:ext uri="{BB962C8B-B14F-4D97-AF65-F5344CB8AC3E}">
        <p14:creationId xmlns:p14="http://schemas.microsoft.com/office/powerpoint/2010/main" val="1702462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2F4C0-7727-4E14-90B3-D12804CC0D8F}" type="datetimeFigureOut">
              <a:rPr lang="en-US" smtClean="0"/>
              <a:t>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FD7D3-7831-4623-83E7-B65C4DC9CD97}" type="slidenum">
              <a:rPr lang="en-US" smtClean="0"/>
              <a:t>‹#›</a:t>
            </a:fld>
            <a:endParaRPr lang="en-US"/>
          </a:p>
        </p:txBody>
      </p:sp>
    </p:spTree>
    <p:extLst>
      <p:ext uri="{BB962C8B-B14F-4D97-AF65-F5344CB8AC3E}">
        <p14:creationId xmlns:p14="http://schemas.microsoft.com/office/powerpoint/2010/main" val="3755807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em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mallinsond@ecu.edu"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7.xml"/><Relationship Id="rId7" Type="http://schemas.openxmlformats.org/officeDocument/2006/relationships/hyperlink" Target="https://www.geosociety.org/GSA/Education_Careers/GeoCareers/GSA/careers/home.aspx"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agiweb.org/career" TargetMode="External"/><Relationship Id="rId11" Type="http://schemas.openxmlformats.org/officeDocument/2006/relationships/image" Target="../media/image4.png"/><Relationship Id="rId5" Type="http://schemas.openxmlformats.org/officeDocument/2006/relationships/hyperlink" Target="http://www.geology.ecu.edu/" TargetMode="External"/><Relationship Id="rId10" Type="http://schemas.openxmlformats.org/officeDocument/2006/relationships/image" Target="../media/image3.emf"/><Relationship Id="rId4" Type="http://schemas.openxmlformats.org/officeDocument/2006/relationships/image" Target="../media/image28.jpeg"/><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7.xml"/><Relationship Id="rId7" Type="http://schemas.openxmlformats.org/officeDocument/2006/relationships/image" Target="../media/image7.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image" Target="../media/image5.jpeg"/><Relationship Id="rId9"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cnbc.com/2019/05/31/zippia-the-10-highest-paying-college-majors.html" TargetMode="External"/><Relationship Id="rId5" Type="http://schemas.openxmlformats.org/officeDocument/2006/relationships/image" Target="../media/image3.emf"/><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4.pn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3.emf"/></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e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4.xml"/><Relationship Id="rId7" Type="http://schemas.openxmlformats.org/officeDocument/2006/relationships/image" Target="../media/image25.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23.jpe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8.jpeg"/><Relationship Id="rId5" Type="http://schemas.openxmlformats.org/officeDocument/2006/relationships/image" Target="../media/image3.emf"/><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F3D1F6-F05C-41EF-9569-B4B85F069B21}"/>
              </a:ext>
            </a:extLst>
          </p:cNvPr>
          <p:cNvSpPr/>
          <p:nvPr/>
        </p:nvSpPr>
        <p:spPr>
          <a:xfrm>
            <a:off x="0" y="6285564"/>
            <a:ext cx="12192000" cy="559353"/>
          </a:xfrm>
          <a:prstGeom prst="rect">
            <a:avLst/>
          </a:prstGeom>
          <a:solidFill>
            <a:srgbClr val="4F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7" name="Picture Placeholder 4">
            <a:extLst>
              <a:ext uri="{FF2B5EF4-FFF2-40B4-BE49-F238E27FC236}">
                <a16:creationId xmlns:a16="http://schemas.microsoft.com/office/drawing/2014/main" id="{7FB99590-9A0B-40DE-A13D-1CEB2D45E952}"/>
              </a:ext>
            </a:extLst>
          </p:cNvPr>
          <p:cNvPicPr>
            <a:picLocks noChangeAspect="1"/>
          </p:cNvPicPr>
          <p:nvPr/>
        </p:nvPicPr>
        <p:blipFill rotWithShape="1">
          <a:blip r:embed="rId4">
            <a:extLst>
              <a:ext uri="{28A0092B-C50C-407E-A947-70E740481C1C}">
                <a14:useLocalDpi xmlns:a14="http://schemas.microsoft.com/office/drawing/2010/main" val="0"/>
              </a:ext>
            </a:extLst>
          </a:blip>
          <a:srcRect l="4659" t="9732" r="4778" b="9818"/>
          <a:stretch/>
        </p:blipFill>
        <p:spPr>
          <a:xfrm>
            <a:off x="3977198" y="1366209"/>
            <a:ext cx="4579581" cy="4593230"/>
          </a:xfrm>
          <a:prstGeom prst="ellipse">
            <a:avLst/>
          </a:prstGeom>
          <a:ln>
            <a:noFill/>
          </a:ln>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9636" y="-41950"/>
            <a:ext cx="5468442" cy="1279848"/>
          </a:xfrm>
          <a:prstGeom prst="rect">
            <a:avLst/>
          </a:prstGeom>
        </p:spPr>
      </p:pic>
      <p:sp>
        <p:nvSpPr>
          <p:cNvPr id="9" name="Rectangle 8"/>
          <p:cNvSpPr/>
          <p:nvPr/>
        </p:nvSpPr>
        <p:spPr>
          <a:xfrm>
            <a:off x="9709220" y="241971"/>
            <a:ext cx="2319131" cy="812181"/>
          </a:xfrm>
          <a:prstGeom prst="rect">
            <a:avLst/>
          </a:prstGeom>
          <a:solidFill>
            <a:srgbClr val="4F2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lumMod val="60000"/>
                    <a:lumOff val="40000"/>
                  </a:schemeClr>
                </a:solidFill>
                <a:latin typeface="Perpetua" panose="02020502060401020303" pitchFamily="18" charset="0"/>
              </a:rPr>
              <a:t>GEOLOGICAL SCIENCES</a:t>
            </a:r>
          </a:p>
        </p:txBody>
      </p:sp>
      <p:sp>
        <p:nvSpPr>
          <p:cNvPr id="6" name="Content Placeholder 5"/>
          <p:cNvSpPr>
            <a:spLocks noGrp="1"/>
          </p:cNvSpPr>
          <p:nvPr>
            <p:ph idx="1"/>
          </p:nvPr>
        </p:nvSpPr>
        <p:spPr>
          <a:xfrm>
            <a:off x="265528" y="483334"/>
            <a:ext cx="4579582" cy="4351338"/>
          </a:xfrm>
        </p:spPr>
        <p:txBody>
          <a:bodyPr>
            <a:normAutofit/>
          </a:bodyPr>
          <a:lstStyle/>
          <a:p>
            <a:pPr marL="0" indent="0">
              <a:buNone/>
            </a:pPr>
            <a:r>
              <a:rPr lang="en-US" sz="3200" b="1" i="1" dirty="0">
                <a:solidFill>
                  <a:srgbClr val="6331A5"/>
                </a:solidFill>
              </a:rPr>
              <a:t>Explore a Major: Geology</a:t>
            </a:r>
          </a:p>
          <a:p>
            <a:pPr marL="0" indent="0">
              <a:buNone/>
            </a:pPr>
            <a:endParaRPr lang="en-US" dirty="0"/>
          </a:p>
          <a:p>
            <a:pPr marL="0" indent="0">
              <a:lnSpc>
                <a:spcPct val="100000"/>
              </a:lnSpc>
              <a:spcBef>
                <a:spcPts val="0"/>
              </a:spcBef>
              <a:buNone/>
            </a:pPr>
            <a:r>
              <a:rPr lang="en-US" sz="2400" dirty="0"/>
              <a:t>Presented by:</a:t>
            </a:r>
          </a:p>
          <a:p>
            <a:pPr marL="0" indent="0">
              <a:lnSpc>
                <a:spcPct val="100000"/>
              </a:lnSpc>
              <a:spcBef>
                <a:spcPts val="0"/>
              </a:spcBef>
              <a:buNone/>
            </a:pPr>
            <a:endParaRPr lang="en-US" sz="2400" dirty="0"/>
          </a:p>
          <a:p>
            <a:pPr marL="0" indent="0">
              <a:lnSpc>
                <a:spcPct val="100000"/>
              </a:lnSpc>
              <a:spcBef>
                <a:spcPts val="0"/>
              </a:spcBef>
              <a:buNone/>
            </a:pPr>
            <a:r>
              <a:rPr lang="en-US" sz="2400" dirty="0"/>
              <a:t>Dr. David Mallinson</a:t>
            </a:r>
          </a:p>
          <a:p>
            <a:pPr marL="0" indent="0">
              <a:lnSpc>
                <a:spcPct val="100000"/>
              </a:lnSpc>
              <a:spcBef>
                <a:spcPts val="0"/>
              </a:spcBef>
              <a:buNone/>
            </a:pPr>
            <a:r>
              <a:rPr lang="en-US" sz="2400" dirty="0"/>
              <a:t>Professor and Undergraduate Program Director</a:t>
            </a:r>
          </a:p>
          <a:p>
            <a:pPr marL="0" indent="0">
              <a:lnSpc>
                <a:spcPct val="100000"/>
              </a:lnSpc>
              <a:spcBef>
                <a:spcPts val="0"/>
              </a:spcBef>
              <a:buNone/>
            </a:pPr>
            <a:r>
              <a:rPr lang="en-US" sz="2400" dirty="0"/>
              <a:t>Dept. of Geological Sciences</a:t>
            </a:r>
          </a:p>
          <a:p>
            <a:pPr marL="0" indent="0">
              <a:lnSpc>
                <a:spcPct val="100000"/>
              </a:lnSpc>
              <a:spcBef>
                <a:spcPts val="0"/>
              </a:spcBef>
              <a:buNone/>
            </a:pPr>
            <a:r>
              <a:rPr lang="en-US" sz="2400" dirty="0"/>
              <a:t>East Carolina University</a:t>
            </a:r>
          </a:p>
          <a:p>
            <a:pPr marL="0" indent="0">
              <a:lnSpc>
                <a:spcPct val="100000"/>
              </a:lnSpc>
              <a:spcBef>
                <a:spcPts val="0"/>
              </a:spcBef>
              <a:buNone/>
            </a:pPr>
            <a:r>
              <a:rPr lang="en-US" sz="2400" dirty="0">
                <a:hlinkClick r:id="rId6"/>
              </a:rPr>
              <a:t>mallinsond@ecu.edu</a:t>
            </a:r>
            <a:endParaRPr lang="en-US" sz="2400" dirty="0"/>
          </a:p>
          <a:p>
            <a:pPr marL="0" indent="0">
              <a:buNone/>
            </a:pPr>
            <a:endParaRPr lang="en-US" sz="2400" dirty="0"/>
          </a:p>
          <a:p>
            <a:pPr marL="0" indent="0">
              <a:buNone/>
            </a:pPr>
            <a:endParaRPr lang="en-US" dirty="0"/>
          </a:p>
        </p:txBody>
      </p:sp>
      <p:pic>
        <p:nvPicPr>
          <p:cNvPr id="10" name="Picture 9">
            <a:extLst>
              <a:ext uri="{FF2B5EF4-FFF2-40B4-BE49-F238E27FC236}">
                <a16:creationId xmlns:a16="http://schemas.microsoft.com/office/drawing/2014/main" id="{4B35892F-B7BB-4122-9AC9-8429C9149185}"/>
              </a:ext>
            </a:extLst>
          </p:cNvPr>
          <p:cNvPicPr>
            <a:picLocks noChangeAspect="1"/>
          </p:cNvPicPr>
          <p:nvPr/>
        </p:nvPicPr>
        <p:blipFill>
          <a:blip r:embed="rId7"/>
          <a:stretch>
            <a:fillRect/>
          </a:stretch>
        </p:blipFill>
        <p:spPr>
          <a:xfrm>
            <a:off x="8530780" y="6285564"/>
            <a:ext cx="3661220" cy="559353"/>
          </a:xfrm>
          <a:prstGeom prst="rect">
            <a:avLst/>
          </a:prstGeom>
          <a:solidFill>
            <a:srgbClr val="4F2784"/>
          </a:solidFill>
        </p:spPr>
      </p:pic>
      <p:sp>
        <p:nvSpPr>
          <p:cNvPr id="4" name="TextBox 3">
            <a:extLst>
              <a:ext uri="{FF2B5EF4-FFF2-40B4-BE49-F238E27FC236}">
                <a16:creationId xmlns:a16="http://schemas.microsoft.com/office/drawing/2014/main" id="{48B81F85-F931-44E3-8100-A195FA5CFCD3}"/>
              </a:ext>
            </a:extLst>
          </p:cNvPr>
          <p:cNvSpPr txBox="1"/>
          <p:nvPr/>
        </p:nvSpPr>
        <p:spPr>
          <a:xfrm>
            <a:off x="8728338" y="1564023"/>
            <a:ext cx="3463662" cy="3046988"/>
          </a:xfrm>
          <a:prstGeom prst="rect">
            <a:avLst/>
          </a:prstGeom>
          <a:noFill/>
        </p:spPr>
        <p:txBody>
          <a:bodyPr wrap="square" rtlCol="0">
            <a:spAutoFit/>
          </a:bodyPr>
          <a:lstStyle/>
          <a:p>
            <a:r>
              <a:rPr lang="en-US" sz="2400" dirty="0"/>
              <a:t>The study of the Earth (and other planets), its history, and the interaction of the solid Earth with all other components of the planet</a:t>
            </a:r>
          </a:p>
          <a:p>
            <a:r>
              <a:rPr lang="en-US" sz="2400" dirty="0"/>
              <a:t>(atmosphere, biosphere, hydrosphere, cryosphere).  </a:t>
            </a:r>
          </a:p>
        </p:txBody>
      </p:sp>
      <p:pic>
        <p:nvPicPr>
          <p:cNvPr id="5" name="Audio 4">
            <a:hlinkClick r:id="" action="ppaction://media"/>
            <a:extLst>
              <a:ext uri="{FF2B5EF4-FFF2-40B4-BE49-F238E27FC236}">
                <a16:creationId xmlns:a16="http://schemas.microsoft.com/office/drawing/2014/main" id="{D6F1EFFF-1A14-4DCB-A529-F9CDF8B64C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4600489"/>
      </p:ext>
    </p:extLst>
  </p:cSld>
  <p:clrMapOvr>
    <a:masterClrMapping/>
  </p:clrMapOvr>
  <mc:AlternateContent xmlns:mc="http://schemas.openxmlformats.org/markup-compatibility/2006" xmlns:p14="http://schemas.microsoft.com/office/powerpoint/2010/main">
    <mc:Choice Requires="p14">
      <p:transition spd="slow" p14:dur="2000" advTm="67473"/>
    </mc:Choice>
    <mc:Fallback xmlns="">
      <p:transition spd="slow" advTm="67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eolocial Sciences logo modified purp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9786" y="58625"/>
            <a:ext cx="3174797" cy="26264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00218" y="223515"/>
            <a:ext cx="9028596" cy="2554545"/>
          </a:xfrm>
          <a:prstGeom prst="rect">
            <a:avLst/>
          </a:prstGeom>
        </p:spPr>
        <p:txBody>
          <a:bodyPr wrap="square">
            <a:spAutoFit/>
          </a:bodyPr>
          <a:lstStyle/>
          <a:p>
            <a:r>
              <a:rPr lang="en-US" sz="2000" dirty="0"/>
              <a:t>If you are interested in science, and like the idea of working outdoors either on land or on the water, you should consider geology as your major.  </a:t>
            </a:r>
          </a:p>
          <a:p>
            <a:endParaRPr lang="en-US" sz="2000" dirty="0"/>
          </a:p>
          <a:p>
            <a:r>
              <a:rPr lang="en-US" sz="2000" dirty="0"/>
              <a:t>Check out geology web sites on the internet for more information on careers in geology. </a:t>
            </a:r>
          </a:p>
          <a:p>
            <a:endParaRPr lang="en-US" sz="2000" dirty="0"/>
          </a:p>
          <a:p>
            <a:r>
              <a:rPr lang="en-US" sz="2000" dirty="0">
                <a:hlinkClick r:id="rId5"/>
              </a:rPr>
              <a:t>www.geology.ecu.edu,</a:t>
            </a:r>
            <a:r>
              <a:rPr lang="en-US" sz="2000" dirty="0"/>
              <a:t> </a:t>
            </a:r>
            <a:r>
              <a:rPr lang="en-US" sz="2000" dirty="0">
                <a:hlinkClick r:id="rId6"/>
              </a:rPr>
              <a:t>www.agiweb.org/career,</a:t>
            </a:r>
            <a:r>
              <a:rPr lang="en-US" sz="2000" dirty="0"/>
              <a:t> </a:t>
            </a:r>
            <a:r>
              <a:rPr lang="en-US" sz="2000" dirty="0">
                <a:hlinkClick r:id="rId7"/>
              </a:rPr>
              <a:t>https://www.geosociety.org</a:t>
            </a:r>
            <a:endParaRPr lang="en-US" sz="2000" dirty="0"/>
          </a:p>
          <a:p>
            <a:endParaRPr lang="en-US" sz="2000" dirty="0"/>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41839" y="2735857"/>
            <a:ext cx="4687007" cy="351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1769" y="2780828"/>
            <a:ext cx="4579088" cy="3434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10773A35-CEFF-406C-99C9-1543EF720347}"/>
              </a:ext>
            </a:extLst>
          </p:cNvPr>
          <p:cNvSpPr/>
          <p:nvPr/>
        </p:nvSpPr>
        <p:spPr>
          <a:xfrm>
            <a:off x="0" y="6285564"/>
            <a:ext cx="12192000" cy="559353"/>
          </a:xfrm>
          <a:prstGeom prst="rect">
            <a:avLst/>
          </a:prstGeom>
          <a:solidFill>
            <a:srgbClr val="4F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7" name="Picture 6">
            <a:extLst>
              <a:ext uri="{FF2B5EF4-FFF2-40B4-BE49-F238E27FC236}">
                <a16:creationId xmlns:a16="http://schemas.microsoft.com/office/drawing/2014/main" id="{E38ADD13-1279-4CAF-A846-A69E11AB1134}"/>
              </a:ext>
            </a:extLst>
          </p:cNvPr>
          <p:cNvPicPr>
            <a:picLocks noChangeAspect="1"/>
          </p:cNvPicPr>
          <p:nvPr/>
        </p:nvPicPr>
        <p:blipFill>
          <a:blip r:embed="rId10"/>
          <a:stretch>
            <a:fillRect/>
          </a:stretch>
        </p:blipFill>
        <p:spPr>
          <a:xfrm>
            <a:off x="8530780" y="6285564"/>
            <a:ext cx="3661220" cy="559353"/>
          </a:xfrm>
          <a:prstGeom prst="rect">
            <a:avLst/>
          </a:prstGeom>
          <a:solidFill>
            <a:srgbClr val="4F2784"/>
          </a:solidFill>
        </p:spPr>
      </p:pic>
      <p:pic>
        <p:nvPicPr>
          <p:cNvPr id="8" name="Audio 7">
            <a:hlinkClick r:id="" action="ppaction://media"/>
            <a:extLst>
              <a:ext uri="{FF2B5EF4-FFF2-40B4-BE49-F238E27FC236}">
                <a16:creationId xmlns:a16="http://schemas.microsoft.com/office/drawing/2014/main" id="{F0A32D10-B6B6-4A06-8FB4-A93A318DE18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57733691"/>
      </p:ext>
    </p:extLst>
  </p:cSld>
  <p:clrMapOvr>
    <a:masterClrMapping/>
  </p:clrMapOvr>
  <mc:AlternateContent xmlns:mc="http://schemas.openxmlformats.org/markup-compatibility/2006" xmlns:p14="http://schemas.microsoft.com/office/powerpoint/2010/main">
    <mc:Choice Requires="p14">
      <p:transition spd="slow" p14:dur="2000" advTm="20019"/>
    </mc:Choice>
    <mc:Fallback xmlns="">
      <p:transition spd="slow" advTm="20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F3D1F6-F05C-41EF-9569-B4B85F069B21}"/>
              </a:ext>
            </a:extLst>
          </p:cNvPr>
          <p:cNvSpPr/>
          <p:nvPr/>
        </p:nvSpPr>
        <p:spPr>
          <a:xfrm>
            <a:off x="0" y="6285564"/>
            <a:ext cx="12192000" cy="559353"/>
          </a:xfrm>
          <a:prstGeom prst="rect">
            <a:avLst/>
          </a:prstGeom>
          <a:solidFill>
            <a:srgbClr val="4F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7" name="Picture Placeholder 4">
            <a:extLst>
              <a:ext uri="{FF2B5EF4-FFF2-40B4-BE49-F238E27FC236}">
                <a16:creationId xmlns:a16="http://schemas.microsoft.com/office/drawing/2014/main" id="{7FB99590-9A0B-40DE-A13D-1CEB2D45E952}"/>
              </a:ext>
            </a:extLst>
          </p:cNvPr>
          <p:cNvPicPr>
            <a:picLocks noChangeAspect="1"/>
          </p:cNvPicPr>
          <p:nvPr/>
        </p:nvPicPr>
        <p:blipFill rotWithShape="1">
          <a:blip r:embed="rId4">
            <a:extLst>
              <a:ext uri="{28A0092B-C50C-407E-A947-70E740481C1C}">
                <a14:useLocalDpi xmlns:a14="http://schemas.microsoft.com/office/drawing/2010/main" val="0"/>
              </a:ext>
            </a:extLst>
          </a:blip>
          <a:srcRect l="4659" t="9732" r="4778" b="9818"/>
          <a:stretch/>
        </p:blipFill>
        <p:spPr>
          <a:xfrm>
            <a:off x="3977198" y="1366209"/>
            <a:ext cx="4579581" cy="4593230"/>
          </a:xfrm>
          <a:prstGeom prst="ellipse">
            <a:avLst/>
          </a:prstGeom>
          <a:ln>
            <a:noFill/>
          </a:ln>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6F8A8A-9A38-4750-B220-839BBBA92F83}"/>
              </a:ext>
            </a:extLst>
          </p:cNvPr>
          <p:cNvSpPr txBox="1"/>
          <p:nvPr/>
        </p:nvSpPr>
        <p:spPr>
          <a:xfrm>
            <a:off x="8828520" y="1535887"/>
            <a:ext cx="3363480" cy="2862322"/>
          </a:xfrm>
          <a:prstGeom prst="rect">
            <a:avLst/>
          </a:prstGeom>
          <a:noFill/>
        </p:spPr>
        <p:txBody>
          <a:bodyPr wrap="square" rtlCol="0">
            <a:spAutoFit/>
          </a:bodyPr>
          <a:lstStyle/>
          <a:p>
            <a:r>
              <a:rPr lang="en-US" sz="3600" dirty="0"/>
              <a:t>The need for well-trained Earth Scientists has never been more urgent.</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9636" y="-41950"/>
            <a:ext cx="5468442" cy="1279848"/>
          </a:xfrm>
          <a:prstGeom prst="rect">
            <a:avLst/>
          </a:prstGeom>
        </p:spPr>
      </p:pic>
      <p:sp>
        <p:nvSpPr>
          <p:cNvPr id="6" name="Content Placeholder 5"/>
          <p:cNvSpPr>
            <a:spLocks noGrp="1"/>
          </p:cNvSpPr>
          <p:nvPr>
            <p:ph idx="1"/>
          </p:nvPr>
        </p:nvSpPr>
        <p:spPr>
          <a:xfrm>
            <a:off x="265527" y="483334"/>
            <a:ext cx="3976959" cy="4351338"/>
          </a:xfrm>
        </p:spPr>
        <p:txBody>
          <a:bodyPr>
            <a:normAutofit fontScale="92500" lnSpcReduction="20000"/>
          </a:bodyPr>
          <a:lstStyle/>
          <a:p>
            <a:pPr marL="0" indent="0">
              <a:buNone/>
            </a:pPr>
            <a:r>
              <a:rPr lang="en-US" dirty="0"/>
              <a:t>Humanity and Earth are facing critical issues:</a:t>
            </a:r>
          </a:p>
          <a:p>
            <a:pPr lvl="1"/>
            <a:r>
              <a:rPr lang="en-US" dirty="0"/>
              <a:t>Mineral and Water Resource Needs</a:t>
            </a:r>
          </a:p>
          <a:p>
            <a:pPr lvl="1"/>
            <a:r>
              <a:rPr lang="en-US" dirty="0"/>
              <a:t>Energy Needs</a:t>
            </a:r>
          </a:p>
          <a:p>
            <a:pPr lvl="1"/>
            <a:r>
              <a:rPr lang="en-US" dirty="0"/>
              <a:t>Environmental Degradation</a:t>
            </a:r>
          </a:p>
          <a:p>
            <a:pPr lvl="1"/>
            <a:r>
              <a:rPr lang="en-US" dirty="0"/>
              <a:t>Natural Disasters</a:t>
            </a:r>
          </a:p>
          <a:p>
            <a:pPr lvl="1"/>
            <a:r>
              <a:rPr lang="en-US" dirty="0"/>
              <a:t>Climate Change</a:t>
            </a:r>
          </a:p>
          <a:p>
            <a:pPr lvl="1"/>
            <a:r>
              <a:rPr lang="en-US" dirty="0"/>
              <a:t>Sea-Level Rise</a:t>
            </a:r>
          </a:p>
          <a:p>
            <a:pPr lvl="1"/>
            <a:r>
              <a:rPr lang="en-US" dirty="0"/>
              <a:t>Coastal Erosion</a:t>
            </a:r>
          </a:p>
          <a:p>
            <a:pPr marL="0" indent="0">
              <a:buNone/>
            </a:pPr>
            <a:endParaRPr lang="en-US" dirty="0"/>
          </a:p>
          <a:p>
            <a:pPr marL="0" indent="0">
              <a:buNone/>
            </a:pPr>
            <a:r>
              <a:rPr lang="en-US" altLang="en-US" b="1" dirty="0">
                <a:solidFill>
                  <a:srgbClr val="6F2F9F"/>
                </a:solidFill>
                <a:latin typeface="Arial" panose="020B0604020202020204" pitchFamily="34" charset="0"/>
                <a:ea typeface="Garamond" panose="02020404030301010803" pitchFamily="18" charset="0"/>
                <a:cs typeface="Garamond" panose="02020404030301010803" pitchFamily="18" charset="0"/>
              </a:rPr>
              <a:t>Geoscience careers address these issues, and many others.</a:t>
            </a:r>
            <a:endParaRPr lang="en-US" dirty="0"/>
          </a:p>
        </p:txBody>
      </p:sp>
      <p:pic>
        <p:nvPicPr>
          <p:cNvPr id="10" name="Picture 9">
            <a:extLst>
              <a:ext uri="{FF2B5EF4-FFF2-40B4-BE49-F238E27FC236}">
                <a16:creationId xmlns:a16="http://schemas.microsoft.com/office/drawing/2014/main" id="{4B35892F-B7BB-4122-9AC9-8429C9149185}"/>
              </a:ext>
            </a:extLst>
          </p:cNvPr>
          <p:cNvPicPr>
            <a:picLocks noChangeAspect="1"/>
          </p:cNvPicPr>
          <p:nvPr/>
        </p:nvPicPr>
        <p:blipFill>
          <a:blip r:embed="rId6"/>
          <a:stretch>
            <a:fillRect/>
          </a:stretch>
        </p:blipFill>
        <p:spPr>
          <a:xfrm>
            <a:off x="8530780" y="6285564"/>
            <a:ext cx="3661220" cy="559353"/>
          </a:xfrm>
          <a:prstGeom prst="rect">
            <a:avLst/>
          </a:prstGeom>
          <a:solidFill>
            <a:srgbClr val="4F2784"/>
          </a:solidFill>
        </p:spPr>
      </p:pic>
      <p:sp>
        <p:nvSpPr>
          <p:cNvPr id="11" name="Rectangle 10">
            <a:extLst>
              <a:ext uri="{FF2B5EF4-FFF2-40B4-BE49-F238E27FC236}">
                <a16:creationId xmlns:a16="http://schemas.microsoft.com/office/drawing/2014/main" id="{594435DE-0D3C-4101-BD5A-B6504D6ABD1C}"/>
              </a:ext>
            </a:extLst>
          </p:cNvPr>
          <p:cNvSpPr/>
          <p:nvPr/>
        </p:nvSpPr>
        <p:spPr>
          <a:xfrm>
            <a:off x="9718123" y="238020"/>
            <a:ext cx="2319131" cy="812181"/>
          </a:xfrm>
          <a:prstGeom prst="rect">
            <a:avLst/>
          </a:prstGeom>
          <a:solidFill>
            <a:srgbClr val="4F2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lumMod val="60000"/>
                    <a:lumOff val="40000"/>
                  </a:schemeClr>
                </a:solidFill>
                <a:latin typeface="Perpetua" panose="02020502060401020303" pitchFamily="18" charset="0"/>
              </a:rPr>
              <a:t>GEOLOGICAL SCIENCES</a:t>
            </a:r>
          </a:p>
        </p:txBody>
      </p:sp>
      <p:pic>
        <p:nvPicPr>
          <p:cNvPr id="4" name="Audio 3">
            <a:hlinkClick r:id="" action="ppaction://media"/>
            <a:extLst>
              <a:ext uri="{FF2B5EF4-FFF2-40B4-BE49-F238E27FC236}">
                <a16:creationId xmlns:a16="http://schemas.microsoft.com/office/drawing/2014/main" id="{E8068296-3AF5-4C2A-A700-49A59FDAE5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1271441"/>
      </p:ext>
    </p:extLst>
  </p:cSld>
  <p:clrMapOvr>
    <a:masterClrMapping/>
  </p:clrMapOvr>
  <mc:AlternateContent xmlns:mc="http://schemas.openxmlformats.org/markup-compatibility/2006" xmlns:p14="http://schemas.microsoft.com/office/powerpoint/2010/main">
    <mc:Choice Requires="p14">
      <p:transition spd="slow" p14:dur="2000" advTm="28427"/>
    </mc:Choice>
    <mc:Fallback xmlns="">
      <p:transition spd="slow" advTm="28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65048" tIns="38088" rIns="0" bIns="0" numCol="1" anchor="ctr" anchorCtr="0" compatLnSpc="1">
            <a:prstTxWarp prst="textNoShape">
              <a:avLst/>
            </a:prstTxWarp>
            <a:spAutoFit/>
          </a:bodyPr>
          <a:lstStyle/>
          <a:p>
            <a:endParaRPr lang="en-US"/>
          </a:p>
        </p:txBody>
      </p:sp>
      <p:pic>
        <p:nvPicPr>
          <p:cNvPr id="2049" name="image4.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7936" y="4842017"/>
            <a:ext cx="2462213" cy="15827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242759" y="1539519"/>
            <a:ext cx="5714441"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22300" algn="l"/>
              </a:tabLst>
              <a:defRPr>
                <a:solidFill>
                  <a:schemeClr val="tx1"/>
                </a:solidFill>
                <a:latin typeface="Arial" panose="020B0604020202020204" pitchFamily="34" charset="0"/>
              </a:defRPr>
            </a:lvl1pPr>
            <a:lvl2pPr eaLnBrk="0" fontAlgn="base" hangingPunct="0">
              <a:spcBef>
                <a:spcPct val="0"/>
              </a:spcBef>
              <a:spcAft>
                <a:spcPct val="0"/>
              </a:spcAft>
              <a:tabLst>
                <a:tab pos="622300" algn="l"/>
              </a:tabLst>
              <a:defRPr>
                <a:solidFill>
                  <a:schemeClr val="tx1"/>
                </a:solidFill>
                <a:latin typeface="Arial" panose="020B0604020202020204" pitchFamily="34" charset="0"/>
              </a:defRPr>
            </a:lvl2pPr>
            <a:lvl3pPr eaLnBrk="0" fontAlgn="base" hangingPunct="0">
              <a:spcBef>
                <a:spcPct val="0"/>
              </a:spcBef>
              <a:spcAft>
                <a:spcPct val="0"/>
              </a:spcAft>
              <a:tabLst>
                <a:tab pos="622300" algn="l"/>
              </a:tabLst>
              <a:defRPr>
                <a:solidFill>
                  <a:schemeClr val="tx1"/>
                </a:solidFill>
                <a:latin typeface="Arial" panose="020B0604020202020204" pitchFamily="34" charset="0"/>
              </a:defRPr>
            </a:lvl3pPr>
            <a:lvl4pPr eaLnBrk="0" fontAlgn="base" hangingPunct="0">
              <a:spcBef>
                <a:spcPct val="0"/>
              </a:spcBef>
              <a:spcAft>
                <a:spcPct val="0"/>
              </a:spcAft>
              <a:tabLst>
                <a:tab pos="622300" algn="l"/>
              </a:tabLst>
              <a:defRPr>
                <a:solidFill>
                  <a:schemeClr val="tx1"/>
                </a:solidFill>
                <a:latin typeface="Arial" panose="020B0604020202020204" pitchFamily="34" charset="0"/>
              </a:defRPr>
            </a:lvl4pPr>
            <a:lvl5pPr eaLnBrk="0" fontAlgn="base" hangingPunct="0">
              <a:spcBef>
                <a:spcPct val="0"/>
              </a:spcBef>
              <a:spcAft>
                <a:spcPct val="0"/>
              </a:spcAft>
              <a:tabLst>
                <a:tab pos="622300" algn="l"/>
              </a:tabLst>
              <a:defRPr>
                <a:solidFill>
                  <a:schemeClr val="tx1"/>
                </a:solidFill>
                <a:latin typeface="Arial" panose="020B0604020202020204" pitchFamily="34" charset="0"/>
              </a:defRPr>
            </a:lvl5pPr>
            <a:lvl6pPr eaLnBrk="0" fontAlgn="base" hangingPunct="0">
              <a:spcBef>
                <a:spcPct val="0"/>
              </a:spcBef>
              <a:spcAft>
                <a:spcPct val="0"/>
              </a:spcAft>
              <a:tabLst>
                <a:tab pos="622300" algn="l"/>
              </a:tabLst>
              <a:defRPr>
                <a:solidFill>
                  <a:schemeClr val="tx1"/>
                </a:solidFill>
                <a:latin typeface="Arial" panose="020B0604020202020204" pitchFamily="34" charset="0"/>
              </a:defRPr>
            </a:lvl6pPr>
            <a:lvl7pPr eaLnBrk="0" fontAlgn="base" hangingPunct="0">
              <a:spcBef>
                <a:spcPct val="0"/>
              </a:spcBef>
              <a:spcAft>
                <a:spcPct val="0"/>
              </a:spcAft>
              <a:tabLst>
                <a:tab pos="622300" algn="l"/>
              </a:tabLst>
              <a:defRPr>
                <a:solidFill>
                  <a:schemeClr val="tx1"/>
                </a:solidFill>
                <a:latin typeface="Arial" panose="020B0604020202020204" pitchFamily="34" charset="0"/>
              </a:defRPr>
            </a:lvl7pPr>
            <a:lvl8pPr eaLnBrk="0" fontAlgn="base" hangingPunct="0">
              <a:spcBef>
                <a:spcPct val="0"/>
              </a:spcBef>
              <a:spcAft>
                <a:spcPct val="0"/>
              </a:spcAft>
              <a:tabLst>
                <a:tab pos="622300" algn="l"/>
              </a:tabLst>
              <a:defRPr>
                <a:solidFill>
                  <a:schemeClr val="tx1"/>
                </a:solidFill>
                <a:latin typeface="Arial" panose="020B0604020202020204" pitchFamily="34" charset="0"/>
              </a:defRPr>
            </a:lvl8pPr>
            <a:lvl9pPr eaLnBrk="0" fontAlgn="base" hangingPunct="0">
              <a:spcBef>
                <a:spcPct val="0"/>
              </a:spcBef>
              <a:spcAft>
                <a:spcPct val="0"/>
              </a:spcAft>
              <a:tabLst>
                <a:tab pos="6223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22300" algn="l"/>
              </a:tabLst>
            </a:pPr>
            <a:r>
              <a:rPr kumimoji="0" lang="en-US" altLang="en-US" sz="2400" b="1" i="0" u="none" strike="noStrike" cap="none" normalizeH="0" baseline="0" dirty="0">
                <a:ln>
                  <a:noFill/>
                </a:ln>
                <a:solidFill>
                  <a:srgbClr val="6F2F9F"/>
                </a:solidFill>
                <a:effectLst/>
                <a:latin typeface="Arial" panose="020B0604020202020204" pitchFamily="34" charset="0"/>
                <a:ea typeface="Garamond" panose="02020404030301010803" pitchFamily="18" charset="0"/>
                <a:cs typeface="Garamond" panose="02020404030301010803" pitchFamily="18" charset="0"/>
              </a:rPr>
              <a:t>Geoscientists inform us on:</a:t>
            </a:r>
          </a:p>
          <a:p>
            <a:pPr marL="0" marR="0" lvl="0" indent="0" algn="l" defTabSz="914400" rtl="0" eaLnBrk="0" fontAlgn="base" latinLnBrk="0" hangingPunct="0">
              <a:lnSpc>
                <a:spcPct val="100000"/>
              </a:lnSpc>
              <a:spcBef>
                <a:spcPct val="0"/>
              </a:spcBef>
              <a:spcAft>
                <a:spcPct val="0"/>
              </a:spcAft>
              <a:buClrTx/>
              <a:buSzTx/>
              <a:buFontTx/>
              <a:buNone/>
              <a:tabLst>
                <a:tab pos="622300" algn="l"/>
              </a:tabLst>
            </a:pPr>
            <a:endParaRPr kumimoji="0" lang="en-US" altLang="en-US" b="1" i="0" u="none" strike="noStrike" cap="none" normalizeH="0" baseline="0" dirty="0">
              <a:ln>
                <a:noFill/>
              </a:ln>
              <a:solidFill>
                <a:schemeClr val="tx1"/>
              </a:solidFill>
              <a:effectLst/>
              <a:latin typeface="Arial" panose="020B0604020202020204" pitchFamily="34" charset="0"/>
              <a:ea typeface="Garamond" panose="02020404030301010803" pitchFamily="18" charset="0"/>
              <a:cs typeface="Garamond" panose="02020404030301010803"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622300" algn="l"/>
              </a:tabLst>
            </a:pPr>
            <a:r>
              <a:rPr kumimoji="0" lang="en-US" altLang="en-US" sz="2000" b="0" i="0" u="none" strike="noStrike" cap="none" normalizeH="0" baseline="0" dirty="0">
                <a:ln>
                  <a:noFill/>
                </a:ln>
                <a:solidFill>
                  <a:srgbClr val="221F1F"/>
                </a:solidFill>
                <a:effectLst/>
                <a:latin typeface="Arial" panose="020B0604020202020204" pitchFamily="34" charset="0"/>
                <a:ea typeface="Garamond" panose="02020404030301010803" pitchFamily="18" charset="0"/>
                <a:cs typeface="Garamond" panose="02020404030301010803" pitchFamily="18" charset="0"/>
              </a:rPr>
              <a:t>Where to find natural resources (e.g., water, oil, minerals, sand, etc.)</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622300" algn="l"/>
              </a:tabLst>
            </a:pPr>
            <a:r>
              <a:rPr kumimoji="0" lang="en-US" altLang="en-US" sz="2000" b="0" i="0" u="none" strike="noStrike" cap="none" normalizeH="0" baseline="0" dirty="0">
                <a:ln>
                  <a:noFill/>
                </a:ln>
                <a:solidFill>
                  <a:srgbClr val="221F1F"/>
                </a:solidFill>
                <a:effectLst/>
                <a:latin typeface="Arial" panose="020B0604020202020204" pitchFamily="34" charset="0"/>
                <a:ea typeface="Garamond" panose="02020404030301010803" pitchFamily="18" charset="0"/>
                <a:cs typeface="Garamond" panose="02020404030301010803" pitchFamily="18" charset="0"/>
              </a:rPr>
              <a:t>How to predict geo-hazards (e.g., earthquakes, landslides, volcanic eruptions, tsunami, floods, coastal erosion)</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622300" algn="l"/>
              </a:tabLst>
            </a:pPr>
            <a:r>
              <a:rPr kumimoji="0" lang="en-US" altLang="en-US" sz="2000" b="0" i="0" u="none" strike="noStrike" cap="none" normalizeH="0" baseline="0" dirty="0">
                <a:ln>
                  <a:noFill/>
                </a:ln>
                <a:solidFill>
                  <a:srgbClr val="221F1F"/>
                </a:solidFill>
                <a:effectLst/>
                <a:latin typeface="Arial" panose="020B0604020202020204" pitchFamily="34" charset="0"/>
                <a:ea typeface="Garamond" panose="02020404030301010803" pitchFamily="18" charset="0"/>
                <a:cs typeface="Garamond" panose="02020404030301010803" pitchFamily="18" charset="0"/>
              </a:rPr>
              <a:t>Where to find suitable construction sites</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622300" algn="l"/>
              </a:tabLst>
            </a:pPr>
            <a:r>
              <a:rPr kumimoji="0" lang="en-US" altLang="en-US" sz="2000" b="0" i="0" u="none" strike="noStrike" cap="none" normalizeH="0" baseline="0" dirty="0">
                <a:ln>
                  <a:noFill/>
                </a:ln>
                <a:solidFill>
                  <a:srgbClr val="221F1F"/>
                </a:solidFill>
                <a:effectLst/>
                <a:latin typeface="Arial" panose="020B0604020202020204" pitchFamily="34" charset="0"/>
                <a:ea typeface="Garamond" panose="02020404030301010803" pitchFamily="18" charset="0"/>
                <a:cs typeface="Garamond" panose="02020404030301010803" pitchFamily="18" charset="0"/>
              </a:rPr>
              <a:t>How Earth processes influence biodiversity</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622300" algn="l"/>
              </a:tabLst>
            </a:pPr>
            <a:r>
              <a:rPr kumimoji="0" lang="en-US" altLang="en-US" sz="2000" b="0" i="0" u="none" strike="noStrike" cap="none" normalizeH="0" baseline="0" dirty="0">
                <a:ln>
                  <a:noFill/>
                </a:ln>
                <a:solidFill>
                  <a:srgbClr val="221F1F"/>
                </a:solidFill>
                <a:effectLst/>
                <a:latin typeface="Arial" panose="020B0604020202020204" pitchFamily="34" charset="0"/>
                <a:ea typeface="Garamond" panose="02020404030301010803" pitchFamily="18" charset="0"/>
                <a:cs typeface="Garamond" panose="02020404030301010803" pitchFamily="18" charset="0"/>
              </a:rPr>
              <a:t>How to protect and preserve our natural environment</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622300" algn="l"/>
              </a:tabLst>
            </a:pPr>
            <a:r>
              <a:rPr kumimoji="0" lang="en-US" altLang="en-US" sz="2000" b="0" i="0" u="none" strike="noStrike" cap="none" normalizeH="0" baseline="0" dirty="0">
                <a:ln>
                  <a:noFill/>
                </a:ln>
                <a:solidFill>
                  <a:srgbClr val="221F1F"/>
                </a:solidFill>
                <a:effectLst/>
                <a:latin typeface="Arial" panose="020B0604020202020204" pitchFamily="34" charset="0"/>
                <a:ea typeface="Garamond" panose="02020404030301010803" pitchFamily="18" charset="0"/>
                <a:cs typeface="Garamond" panose="02020404030301010803" pitchFamily="18" charset="0"/>
              </a:rPr>
              <a:t>How and why climate and sea level change</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759" y="75344"/>
            <a:ext cx="5468442" cy="1279848"/>
          </a:xfrm>
          <a:prstGeom prst="rect">
            <a:avLst/>
          </a:prstGeom>
        </p:spPr>
      </p:pic>
      <p:pic>
        <p:nvPicPr>
          <p:cNvPr id="12" name="Picture 3" descr="Back Cover Photo IsabelfromSpa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198149"/>
            <a:ext cx="2895739" cy="3819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7985" y="0"/>
            <a:ext cx="3604518" cy="2398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100_33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71283" y="3583453"/>
            <a:ext cx="3661220" cy="2745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a:extLst>
              <a:ext uri="{FF2B5EF4-FFF2-40B4-BE49-F238E27FC236}">
                <a16:creationId xmlns:a16="http://schemas.microsoft.com/office/drawing/2014/main" id="{E78E0D57-35B3-4B83-BDCD-707CA7A40496}"/>
              </a:ext>
            </a:extLst>
          </p:cNvPr>
          <p:cNvSpPr/>
          <p:nvPr/>
        </p:nvSpPr>
        <p:spPr>
          <a:xfrm>
            <a:off x="0" y="6285564"/>
            <a:ext cx="12192000" cy="559353"/>
          </a:xfrm>
          <a:prstGeom prst="rect">
            <a:avLst/>
          </a:prstGeom>
          <a:solidFill>
            <a:srgbClr val="4F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6" name="Picture 15">
            <a:extLst>
              <a:ext uri="{FF2B5EF4-FFF2-40B4-BE49-F238E27FC236}">
                <a16:creationId xmlns:a16="http://schemas.microsoft.com/office/drawing/2014/main" id="{D474D7C7-5EB2-4272-9B39-391FF7031150}"/>
              </a:ext>
            </a:extLst>
          </p:cNvPr>
          <p:cNvPicPr>
            <a:picLocks noChangeAspect="1"/>
          </p:cNvPicPr>
          <p:nvPr/>
        </p:nvPicPr>
        <p:blipFill>
          <a:blip r:embed="rId9"/>
          <a:stretch>
            <a:fillRect/>
          </a:stretch>
        </p:blipFill>
        <p:spPr>
          <a:xfrm>
            <a:off x="8530780" y="6285564"/>
            <a:ext cx="3661220" cy="559353"/>
          </a:xfrm>
          <a:prstGeom prst="rect">
            <a:avLst/>
          </a:prstGeom>
          <a:solidFill>
            <a:srgbClr val="4F2784"/>
          </a:solidFill>
        </p:spPr>
      </p:pic>
      <p:sp>
        <p:nvSpPr>
          <p:cNvPr id="17" name="Rectangle 16">
            <a:extLst>
              <a:ext uri="{FF2B5EF4-FFF2-40B4-BE49-F238E27FC236}">
                <a16:creationId xmlns:a16="http://schemas.microsoft.com/office/drawing/2014/main" id="{20F77CBC-9343-4F4E-A2BA-9DA4DEBA7F3A}"/>
              </a:ext>
            </a:extLst>
          </p:cNvPr>
          <p:cNvSpPr/>
          <p:nvPr/>
        </p:nvSpPr>
        <p:spPr>
          <a:xfrm>
            <a:off x="3589543" y="357832"/>
            <a:ext cx="2319131" cy="812181"/>
          </a:xfrm>
          <a:prstGeom prst="rect">
            <a:avLst/>
          </a:prstGeom>
          <a:solidFill>
            <a:srgbClr val="4F2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lumMod val="60000"/>
                    <a:lumOff val="40000"/>
                  </a:schemeClr>
                </a:solidFill>
                <a:latin typeface="Perpetua" panose="02020502060401020303" pitchFamily="18" charset="0"/>
              </a:rPr>
              <a:t>GEOLOGICAL SCIENCES</a:t>
            </a:r>
          </a:p>
        </p:txBody>
      </p:sp>
      <p:pic>
        <p:nvPicPr>
          <p:cNvPr id="3" name="Audio 2">
            <a:hlinkClick r:id="" action="ppaction://media"/>
            <a:extLst>
              <a:ext uri="{FF2B5EF4-FFF2-40B4-BE49-F238E27FC236}">
                <a16:creationId xmlns:a16="http://schemas.microsoft.com/office/drawing/2014/main" id="{EBFB3E8E-4C7C-4A15-9658-41DD9689044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5615304"/>
      </p:ext>
    </p:extLst>
  </p:cSld>
  <p:clrMapOvr>
    <a:masterClrMapping/>
  </p:clrMapOvr>
  <mc:AlternateContent xmlns:mc="http://schemas.openxmlformats.org/markup-compatibility/2006" xmlns:p14="http://schemas.microsoft.com/office/powerpoint/2010/main">
    <mc:Choice Requires="p14">
      <p:transition spd="slow" p14:dur="2000" advTm="69032"/>
    </mc:Choice>
    <mc:Fallback xmlns="">
      <p:transition spd="slow" advTm="69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64210B2-789F-4DB7-B72B-26CC7E3DDE01}"/>
              </a:ext>
            </a:extLst>
          </p:cNvPr>
          <p:cNvSpPr/>
          <p:nvPr/>
        </p:nvSpPr>
        <p:spPr>
          <a:xfrm>
            <a:off x="0" y="6285564"/>
            <a:ext cx="12192000" cy="559353"/>
          </a:xfrm>
          <a:prstGeom prst="rect">
            <a:avLst/>
          </a:prstGeom>
          <a:solidFill>
            <a:srgbClr val="4F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23182" y="0"/>
            <a:ext cx="7262082" cy="6285564"/>
          </a:xfrm>
        </p:spPr>
      </p:pic>
      <p:sp>
        <p:nvSpPr>
          <p:cNvPr id="7" name="Rectangle 6"/>
          <p:cNvSpPr/>
          <p:nvPr/>
        </p:nvSpPr>
        <p:spPr>
          <a:xfrm>
            <a:off x="7071295" y="1881711"/>
            <a:ext cx="791570" cy="232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6736" y="644455"/>
            <a:ext cx="5327372" cy="5940088"/>
          </a:xfrm>
          <a:prstGeom prst="rect">
            <a:avLst/>
          </a:prstGeom>
          <a:noFill/>
        </p:spPr>
        <p:txBody>
          <a:bodyPr wrap="square" rtlCol="0">
            <a:spAutoFit/>
          </a:bodyPr>
          <a:lstStyle/>
          <a:p>
            <a:r>
              <a:rPr lang="en-US" b="1" dirty="0">
                <a:latin typeface="Arial" panose="020B0604020202020204" pitchFamily="34" charset="0"/>
                <a:ea typeface="Times New Roman" panose="02020603050405020304" pitchFamily="18" charset="0"/>
              </a:rPr>
              <a:t>High Salaries</a:t>
            </a:r>
          </a:p>
          <a:p>
            <a:r>
              <a:rPr lang="en-US" dirty="0">
                <a:latin typeface="Arial" panose="020B0604020202020204" pitchFamily="34" charset="0"/>
                <a:ea typeface="Times New Roman" panose="02020603050405020304" pitchFamily="18" charset="0"/>
              </a:rPr>
              <a:t>The 2018 median annual salary for all geoscientists was $91,130 (Bureau of Labor Statistics).</a:t>
            </a:r>
            <a:r>
              <a:rPr lang="en-US" dirty="0">
                <a:solidFill>
                  <a:srgbClr val="221F1F"/>
                </a:solidFill>
                <a:latin typeface="Arial" panose="020B0604020202020204" pitchFamily="34" charset="0"/>
                <a:ea typeface="Times New Roman" panose="02020603050405020304" pitchFamily="18" charset="0"/>
              </a:rPr>
              <a:t> Geoscience is ranked as the fourth highest paying major by Zippia.com and Forbes magazine. Payscale.com indicates an average starting salary of $58,668 for Geologists.  Starting salaries may range from $40,000 to over $100,000 depending on the position.</a:t>
            </a:r>
          </a:p>
          <a:p>
            <a:endParaRPr lang="en-US" sz="2000" dirty="0">
              <a:solidFill>
                <a:srgbClr val="221F1F"/>
              </a:solidFill>
              <a:latin typeface="Arial" panose="020B0604020202020204" pitchFamily="34" charset="0"/>
              <a:ea typeface="Times New Roman" panose="02020603050405020304" pitchFamily="18" charset="0"/>
            </a:endParaRPr>
          </a:p>
          <a:p>
            <a:r>
              <a:rPr lang="en-US" sz="2000" b="1" dirty="0">
                <a:solidFill>
                  <a:srgbClr val="221F1F"/>
                </a:solidFill>
                <a:latin typeface="Arial" panose="020B0604020202020204" pitchFamily="34" charset="0"/>
                <a:ea typeface="Times New Roman" panose="02020603050405020304" pitchFamily="18" charset="0"/>
              </a:rPr>
              <a:t>Excellent Job Prospects</a:t>
            </a:r>
          </a:p>
          <a:p>
            <a:r>
              <a:rPr lang="en-US" sz="2000" dirty="0"/>
              <a:t>Employment of geoscientists is projected to grow 14 percent from 2016 to 2026, faster than the average for all occupations (Bureau of Labor Statistics). The need for energy, environmental protection and responsible land and resource management (and the retirement of baby-boomers) is projected to spur demand for geoscientists in the future.</a:t>
            </a:r>
            <a:endParaRPr lang="en-US" sz="2000" dirty="0">
              <a:latin typeface="Times New Roman" panose="02020603050405020304" pitchFamily="18" charset="0"/>
              <a:ea typeface="Times New Roman" panose="02020603050405020304" pitchFamily="18" charset="0"/>
            </a:endParaRPr>
          </a:p>
          <a:p>
            <a:endParaRPr lang="en-US" dirty="0"/>
          </a:p>
        </p:txBody>
      </p:sp>
      <p:sp>
        <p:nvSpPr>
          <p:cNvPr id="5" name="TextBox 4"/>
          <p:cNvSpPr txBox="1"/>
          <p:nvPr/>
        </p:nvSpPr>
        <p:spPr>
          <a:xfrm>
            <a:off x="206736" y="141313"/>
            <a:ext cx="5214569" cy="461665"/>
          </a:xfrm>
          <a:prstGeom prst="rect">
            <a:avLst/>
          </a:prstGeom>
          <a:noFill/>
        </p:spPr>
        <p:txBody>
          <a:bodyPr wrap="none" rtlCol="0">
            <a:spAutoFit/>
          </a:bodyPr>
          <a:lstStyle/>
          <a:p>
            <a:r>
              <a:rPr lang="en-US" sz="2400" b="1" dirty="0"/>
              <a:t>Geology is a very rewarding profession!</a:t>
            </a:r>
          </a:p>
        </p:txBody>
      </p:sp>
      <p:pic>
        <p:nvPicPr>
          <p:cNvPr id="9" name="Picture 8">
            <a:extLst>
              <a:ext uri="{FF2B5EF4-FFF2-40B4-BE49-F238E27FC236}">
                <a16:creationId xmlns:a16="http://schemas.microsoft.com/office/drawing/2014/main" id="{9F693202-7E90-4249-B026-F0B20249696E}"/>
              </a:ext>
            </a:extLst>
          </p:cNvPr>
          <p:cNvPicPr>
            <a:picLocks noChangeAspect="1"/>
          </p:cNvPicPr>
          <p:nvPr/>
        </p:nvPicPr>
        <p:blipFill>
          <a:blip r:embed="rId5"/>
          <a:stretch>
            <a:fillRect/>
          </a:stretch>
        </p:blipFill>
        <p:spPr>
          <a:xfrm>
            <a:off x="8530780" y="6285564"/>
            <a:ext cx="3661220" cy="559353"/>
          </a:xfrm>
          <a:prstGeom prst="rect">
            <a:avLst/>
          </a:prstGeom>
          <a:solidFill>
            <a:srgbClr val="4F2784"/>
          </a:solidFill>
        </p:spPr>
      </p:pic>
      <p:sp>
        <p:nvSpPr>
          <p:cNvPr id="2" name="Rectangle 1">
            <a:extLst>
              <a:ext uri="{FF2B5EF4-FFF2-40B4-BE49-F238E27FC236}">
                <a16:creationId xmlns:a16="http://schemas.microsoft.com/office/drawing/2014/main" id="{1C93DF0C-2071-430E-9F76-E0CFBD5F911D}"/>
              </a:ext>
            </a:extLst>
          </p:cNvPr>
          <p:cNvSpPr/>
          <p:nvPr/>
        </p:nvSpPr>
        <p:spPr>
          <a:xfrm>
            <a:off x="5992632" y="48979"/>
            <a:ext cx="6096000" cy="646331"/>
          </a:xfrm>
          <a:prstGeom prst="rect">
            <a:avLst/>
          </a:prstGeom>
        </p:spPr>
        <p:txBody>
          <a:bodyPr>
            <a:spAutoFit/>
          </a:bodyPr>
          <a:lstStyle/>
          <a:p>
            <a:r>
              <a:rPr lang="en-US" dirty="0">
                <a:hlinkClick r:id="rId6"/>
              </a:rPr>
              <a:t>https://www.cnbc.com/2019/05/31/zippia-the-10-highest-paying-college-majors.html</a:t>
            </a:r>
            <a:endParaRPr lang="en-US" dirty="0"/>
          </a:p>
        </p:txBody>
      </p:sp>
      <p:pic>
        <p:nvPicPr>
          <p:cNvPr id="11" name="Audio 10">
            <a:hlinkClick r:id="" action="ppaction://media"/>
            <a:extLst>
              <a:ext uri="{FF2B5EF4-FFF2-40B4-BE49-F238E27FC236}">
                <a16:creationId xmlns:a16="http://schemas.microsoft.com/office/drawing/2014/main" id="{59A8E937-17C1-4160-8437-9926CD88EC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2807400"/>
      </p:ext>
    </p:extLst>
  </p:cSld>
  <p:clrMapOvr>
    <a:masterClrMapping/>
  </p:clrMapOvr>
  <mc:AlternateContent xmlns:mc="http://schemas.openxmlformats.org/markup-compatibility/2006" xmlns:p14="http://schemas.microsoft.com/office/powerpoint/2010/main">
    <mc:Choice Requires="p14">
      <p:transition spd="slow" p14:dur="2000" advTm="43552"/>
    </mc:Choice>
    <mc:Fallback xmlns="">
      <p:transition spd="slow" advTm="43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96A631-5FEF-4F8F-8A9C-F464D76E7690}"/>
              </a:ext>
            </a:extLst>
          </p:cNvPr>
          <p:cNvSpPr/>
          <p:nvPr/>
        </p:nvSpPr>
        <p:spPr>
          <a:xfrm>
            <a:off x="0" y="6285564"/>
            <a:ext cx="12192000" cy="559353"/>
          </a:xfrm>
          <a:prstGeom prst="rect">
            <a:avLst/>
          </a:prstGeom>
          <a:solidFill>
            <a:srgbClr val="4F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 name="TextBox 2"/>
          <p:cNvSpPr txBox="1"/>
          <p:nvPr/>
        </p:nvSpPr>
        <p:spPr>
          <a:xfrm>
            <a:off x="103118" y="-26734"/>
            <a:ext cx="6665607" cy="6463308"/>
          </a:xfrm>
          <a:prstGeom prst="rect">
            <a:avLst/>
          </a:prstGeom>
          <a:noFill/>
        </p:spPr>
        <p:txBody>
          <a:bodyPr wrap="none" rtlCol="0">
            <a:spAutoFit/>
          </a:bodyPr>
          <a:lstStyle/>
          <a:p>
            <a:r>
              <a:rPr lang="en-US" b="1" dirty="0"/>
              <a:t>Private Sector</a:t>
            </a:r>
          </a:p>
          <a:p>
            <a:r>
              <a:rPr lang="en-US" dirty="0"/>
              <a:t>	Geological/Geophysical Consulting Firms</a:t>
            </a:r>
          </a:p>
          <a:p>
            <a:r>
              <a:rPr lang="en-US" dirty="0"/>
              <a:t>	Environmental Consulting Firms</a:t>
            </a:r>
          </a:p>
          <a:p>
            <a:r>
              <a:rPr lang="en-US" dirty="0"/>
              <a:t>	Commercial Laboratories</a:t>
            </a:r>
          </a:p>
          <a:p>
            <a:r>
              <a:rPr lang="en-US" dirty="0"/>
              <a:t>	Energy and Mining Companies</a:t>
            </a:r>
          </a:p>
          <a:p>
            <a:r>
              <a:rPr lang="en-US" dirty="0"/>
              <a:t>	Conservation Organizations</a:t>
            </a:r>
          </a:p>
          <a:p>
            <a:r>
              <a:rPr lang="en-US" dirty="0"/>
              <a:t>			</a:t>
            </a:r>
          </a:p>
          <a:p>
            <a:r>
              <a:rPr lang="en-US" b="1" dirty="0"/>
              <a:t>Public Sector</a:t>
            </a:r>
          </a:p>
          <a:p>
            <a:r>
              <a:rPr lang="en-US" dirty="0"/>
              <a:t>	U.S. Geological Survey</a:t>
            </a:r>
          </a:p>
          <a:p>
            <a:r>
              <a:rPr lang="en-US" dirty="0"/>
              <a:t>	National Oceanic and Atmospheric Administration</a:t>
            </a:r>
          </a:p>
          <a:p>
            <a:r>
              <a:rPr lang="en-US" dirty="0"/>
              <a:t>	Environmental Protection Agency</a:t>
            </a:r>
          </a:p>
          <a:p>
            <a:r>
              <a:rPr lang="en-US" dirty="0"/>
              <a:t>	NASA</a:t>
            </a:r>
          </a:p>
          <a:p>
            <a:r>
              <a:rPr lang="en-US" dirty="0"/>
              <a:t>	Natural Resources Conservation Service</a:t>
            </a:r>
          </a:p>
          <a:p>
            <a:r>
              <a:rPr lang="en-US" dirty="0"/>
              <a:t>	U.S. Army Corps of Engineers</a:t>
            </a:r>
          </a:p>
          <a:p>
            <a:r>
              <a:rPr lang="en-US" dirty="0"/>
              <a:t>	U.S. National Parks Service</a:t>
            </a:r>
          </a:p>
          <a:p>
            <a:r>
              <a:rPr lang="en-US" dirty="0"/>
              <a:t>	U.S. Forest Service</a:t>
            </a:r>
          </a:p>
          <a:p>
            <a:r>
              <a:rPr lang="en-US" dirty="0"/>
              <a:t>	U.S. Dept. of Agriculture</a:t>
            </a:r>
          </a:p>
          <a:p>
            <a:r>
              <a:rPr lang="en-US" dirty="0"/>
              <a:t>	U.S. Fish and Wildlife Service</a:t>
            </a:r>
          </a:p>
          <a:p>
            <a:r>
              <a:rPr lang="en-US" dirty="0"/>
              <a:t>	U.S. Bureau of Reclamation</a:t>
            </a:r>
          </a:p>
          <a:p>
            <a:r>
              <a:rPr lang="en-US" dirty="0"/>
              <a:t>	National Laboratories</a:t>
            </a:r>
          </a:p>
          <a:p>
            <a:r>
              <a:rPr lang="en-US" dirty="0"/>
              <a:t>	State Geological/Biological Surveys</a:t>
            </a:r>
          </a:p>
          <a:p>
            <a:r>
              <a:rPr lang="en-US" dirty="0"/>
              <a:t>	County/Municipal Coastal and Environmental Management</a:t>
            </a:r>
          </a:p>
          <a:p>
            <a:r>
              <a:rPr lang="en-US" dirty="0"/>
              <a:t>	Municipal Utilities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7776" y="640705"/>
            <a:ext cx="1438275" cy="14382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1261" y="835967"/>
            <a:ext cx="1428750" cy="52387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9154" y="2322698"/>
            <a:ext cx="1171575" cy="15240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5888" y="3846698"/>
            <a:ext cx="1438275" cy="6477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2063" y="1525183"/>
            <a:ext cx="1438275" cy="108585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75826" y="4761061"/>
            <a:ext cx="1438275" cy="143827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69015" y="5003948"/>
            <a:ext cx="1438275" cy="9525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69701" y="4761061"/>
            <a:ext cx="1276350" cy="1524000"/>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57374" y="3637148"/>
            <a:ext cx="1438275" cy="857250"/>
          </a:xfrm>
          <a:prstGeom prst="rect">
            <a:avLst/>
          </a:prstGeom>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17867" y="1960785"/>
            <a:ext cx="1438275" cy="1409700"/>
          </a:xfrm>
          <a:prstGeom prst="rect">
            <a:avLst/>
          </a:prstGeom>
        </p:spPr>
      </p:pic>
      <p:sp>
        <p:nvSpPr>
          <p:cNvPr id="2" name="TextBox 1"/>
          <p:cNvSpPr txBox="1"/>
          <p:nvPr/>
        </p:nvSpPr>
        <p:spPr>
          <a:xfrm>
            <a:off x="5050363" y="-7656"/>
            <a:ext cx="3726148" cy="646331"/>
          </a:xfrm>
          <a:prstGeom prst="rect">
            <a:avLst/>
          </a:prstGeom>
          <a:noFill/>
        </p:spPr>
        <p:txBody>
          <a:bodyPr wrap="none" rtlCol="0">
            <a:spAutoFit/>
          </a:bodyPr>
          <a:lstStyle/>
          <a:p>
            <a:r>
              <a:rPr lang="en-US" sz="3600" dirty="0"/>
              <a:t>Careers/Employers</a:t>
            </a:r>
          </a:p>
        </p:txBody>
      </p:sp>
      <p:pic>
        <p:nvPicPr>
          <p:cNvPr id="15" name="Picture 14">
            <a:extLst>
              <a:ext uri="{FF2B5EF4-FFF2-40B4-BE49-F238E27FC236}">
                <a16:creationId xmlns:a16="http://schemas.microsoft.com/office/drawing/2014/main" id="{97AF3341-D1DA-4502-BC1C-8501A7D4CA29}"/>
              </a:ext>
            </a:extLst>
          </p:cNvPr>
          <p:cNvPicPr>
            <a:picLocks noChangeAspect="1"/>
          </p:cNvPicPr>
          <p:nvPr/>
        </p:nvPicPr>
        <p:blipFill>
          <a:blip r:embed="rId14"/>
          <a:stretch>
            <a:fillRect/>
          </a:stretch>
        </p:blipFill>
        <p:spPr>
          <a:xfrm>
            <a:off x="8530780" y="6285564"/>
            <a:ext cx="3661220" cy="559353"/>
          </a:xfrm>
          <a:prstGeom prst="rect">
            <a:avLst/>
          </a:prstGeom>
          <a:solidFill>
            <a:srgbClr val="4F2784"/>
          </a:solidFill>
        </p:spPr>
      </p:pic>
      <p:pic>
        <p:nvPicPr>
          <p:cNvPr id="4" name="Audio 3">
            <a:hlinkClick r:id="" action="ppaction://media"/>
            <a:extLst>
              <a:ext uri="{FF2B5EF4-FFF2-40B4-BE49-F238E27FC236}">
                <a16:creationId xmlns:a16="http://schemas.microsoft.com/office/drawing/2014/main" id="{BD2C5639-847A-4BB6-AF33-9E1B79555B6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0153600"/>
      </p:ext>
    </p:extLst>
  </p:cSld>
  <p:clrMapOvr>
    <a:masterClrMapping/>
  </p:clrMapOvr>
  <mc:AlternateContent xmlns:mc="http://schemas.openxmlformats.org/markup-compatibility/2006" xmlns:p14="http://schemas.microsoft.com/office/powerpoint/2010/main">
    <mc:Choice Requires="p14">
      <p:transition spd="slow" p14:dur="2000" advTm="51307"/>
    </mc:Choice>
    <mc:Fallback xmlns="">
      <p:transition spd="slow" advTm="51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272" y="219505"/>
            <a:ext cx="5565376" cy="6340197"/>
          </a:xfrm>
          <a:prstGeom prst="rect">
            <a:avLst/>
          </a:prstGeom>
          <a:solidFill>
            <a:schemeClr val="bg1"/>
          </a:solidFill>
        </p:spPr>
        <p:txBody>
          <a:bodyPr wrap="square" rtlCol="0">
            <a:spAutoFit/>
          </a:bodyPr>
          <a:lstStyle/>
          <a:p>
            <a:r>
              <a:rPr lang="en-US" sz="2400" b="1" dirty="0">
                <a:ea typeface="Times New Roman" panose="02020603050405020304" pitchFamily="18" charset="0"/>
              </a:rPr>
              <a:t>Learn and work with advanced technology</a:t>
            </a:r>
          </a:p>
          <a:p>
            <a:r>
              <a:rPr lang="en-US" dirty="0"/>
              <a:t>The Department of Geological Sciences at ECU has a talented faculty with excellent teaching and research experience.  The Department is actively conducting research around the world in a range of environments using a diversity of state-of-the-art technology.  </a:t>
            </a:r>
            <a:r>
              <a:rPr lang="en-US" i="1" u="sng" dirty="0"/>
              <a:t>This also provides opportunities for undergraduate research.</a:t>
            </a:r>
          </a:p>
          <a:p>
            <a:endParaRPr lang="en-US" sz="2000" dirty="0">
              <a:solidFill>
                <a:srgbClr val="221F1F"/>
              </a:solidFill>
              <a:latin typeface="Arial" panose="020B0604020202020204" pitchFamily="34" charset="0"/>
              <a:ea typeface="Times New Roman" panose="02020603050405020304" pitchFamily="18" charset="0"/>
            </a:endParaRPr>
          </a:p>
          <a:p>
            <a:r>
              <a:rPr lang="en-US" sz="2400" b="1" dirty="0">
                <a:solidFill>
                  <a:srgbClr val="221F1F"/>
                </a:solidFill>
                <a:ea typeface="Times New Roman" panose="02020603050405020304" pitchFamily="18" charset="0"/>
              </a:rPr>
              <a:t>Great opportunities for travel and adventure</a:t>
            </a:r>
          </a:p>
          <a:p>
            <a:r>
              <a:rPr lang="en-US" sz="2000" dirty="0"/>
              <a:t>Geologists are needed to examine the mountains, rivers, oceans, and ice sheets around the planet.   Of course, there is much to investigate right here in North Carolina!</a:t>
            </a:r>
          </a:p>
          <a:p>
            <a:endParaRPr lang="en-US" sz="2000" dirty="0"/>
          </a:p>
          <a:p>
            <a:r>
              <a:rPr lang="en-US" sz="2400" b="1" dirty="0"/>
              <a:t>Our Field Camp in Colorado and New Mexico </a:t>
            </a:r>
            <a:r>
              <a:rPr lang="en-US" sz="2000" dirty="0"/>
              <a:t>(GEOL4000) offers a six-week capstone experience that tests your skills and prepares you for future work.  </a:t>
            </a:r>
          </a:p>
          <a:p>
            <a:endParaRPr lang="en-US" dirty="0"/>
          </a:p>
        </p:txBody>
      </p:sp>
      <p:pic>
        <p:nvPicPr>
          <p:cNvPr id="1026" name="Picture 2" descr="MIX_2164"/>
          <p:cNvPicPr>
            <a:picLocks noChangeAspect="1" noChangeArrowheads="1"/>
          </p:cNvPicPr>
          <p:nvPr/>
        </p:nvPicPr>
        <p:blipFill>
          <a:blip r:embed="rId4" cstate="print">
            <a:lum contrast="12000"/>
            <a:extLst>
              <a:ext uri="{28A0092B-C50C-407E-A947-70E740481C1C}">
                <a14:useLocalDpi xmlns:a14="http://schemas.microsoft.com/office/drawing/2010/main" val="0"/>
              </a:ext>
            </a:extLst>
          </a:blip>
          <a:srcRect/>
          <a:stretch>
            <a:fillRect/>
          </a:stretch>
        </p:blipFill>
        <p:spPr bwMode="auto">
          <a:xfrm>
            <a:off x="8907461" y="81001"/>
            <a:ext cx="3212761" cy="215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6701" y="1916862"/>
            <a:ext cx="3685956" cy="2768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glacier_alaska"/>
          <p:cNvPicPr>
            <a:picLocks noChangeAspect="1" noChangeArrowheads="1"/>
          </p:cNvPicPr>
          <p:nvPr/>
        </p:nvPicPr>
        <p:blipFill>
          <a:blip r:embed="rId6" cstate="print">
            <a:lum contrast="18000"/>
            <a:extLst>
              <a:ext uri="{28A0092B-C50C-407E-A947-70E740481C1C}">
                <a14:useLocalDpi xmlns:a14="http://schemas.microsoft.com/office/drawing/2010/main" val="0"/>
              </a:ext>
            </a:extLst>
          </a:blip>
          <a:srcRect r="4025"/>
          <a:stretch>
            <a:fillRect/>
          </a:stretch>
        </p:blipFill>
        <p:spPr bwMode="auto">
          <a:xfrm>
            <a:off x="8838214" y="4003955"/>
            <a:ext cx="3268773" cy="2288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66A641AA-DC96-4086-BB2F-78FBAE24D465}"/>
              </a:ext>
            </a:extLst>
          </p:cNvPr>
          <p:cNvSpPr/>
          <p:nvPr/>
        </p:nvSpPr>
        <p:spPr>
          <a:xfrm>
            <a:off x="0" y="6285564"/>
            <a:ext cx="12192000" cy="559353"/>
          </a:xfrm>
          <a:prstGeom prst="rect">
            <a:avLst/>
          </a:prstGeom>
          <a:solidFill>
            <a:srgbClr val="4F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7" name="Picture 6">
            <a:extLst>
              <a:ext uri="{FF2B5EF4-FFF2-40B4-BE49-F238E27FC236}">
                <a16:creationId xmlns:a16="http://schemas.microsoft.com/office/drawing/2014/main" id="{C2E31333-03D2-4055-B081-BB775C34A119}"/>
              </a:ext>
            </a:extLst>
          </p:cNvPr>
          <p:cNvPicPr>
            <a:picLocks noChangeAspect="1"/>
          </p:cNvPicPr>
          <p:nvPr/>
        </p:nvPicPr>
        <p:blipFill>
          <a:blip r:embed="rId7"/>
          <a:stretch>
            <a:fillRect/>
          </a:stretch>
        </p:blipFill>
        <p:spPr>
          <a:xfrm>
            <a:off x="8530780" y="6285564"/>
            <a:ext cx="3661220" cy="559353"/>
          </a:xfrm>
          <a:prstGeom prst="rect">
            <a:avLst/>
          </a:prstGeom>
          <a:solidFill>
            <a:srgbClr val="4F2784"/>
          </a:solidFill>
        </p:spPr>
      </p:pic>
      <p:pic>
        <p:nvPicPr>
          <p:cNvPr id="2" name="Audio 1">
            <a:hlinkClick r:id="" action="ppaction://media"/>
            <a:extLst>
              <a:ext uri="{FF2B5EF4-FFF2-40B4-BE49-F238E27FC236}">
                <a16:creationId xmlns:a16="http://schemas.microsoft.com/office/drawing/2014/main" id="{FAF36F7A-10C0-4012-9905-4DD7DBCCED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4522972"/>
      </p:ext>
    </p:extLst>
  </p:cSld>
  <p:clrMapOvr>
    <a:masterClrMapping/>
  </p:clrMapOvr>
  <mc:AlternateContent xmlns:mc="http://schemas.openxmlformats.org/markup-compatibility/2006" xmlns:p14="http://schemas.microsoft.com/office/powerpoint/2010/main">
    <mc:Choice Requires="p14">
      <p:transition spd="slow" p14:dur="2000" advTm="51573"/>
    </mc:Choice>
    <mc:Fallback xmlns="">
      <p:transition spd="slow" advTm="5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DSC0088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9890" y="43173"/>
            <a:ext cx="4161183" cy="3120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18" y="-103026"/>
            <a:ext cx="5468442" cy="1279848"/>
          </a:xfrm>
          <a:prstGeom prst="rect">
            <a:avLst/>
          </a:prstGeom>
        </p:spPr>
      </p:pic>
      <p:sp>
        <p:nvSpPr>
          <p:cNvPr id="4" name="TextBox 3"/>
          <p:cNvSpPr txBox="1"/>
          <p:nvPr/>
        </p:nvSpPr>
        <p:spPr>
          <a:xfrm>
            <a:off x="146436" y="1431267"/>
            <a:ext cx="4025676" cy="2862322"/>
          </a:xfrm>
          <a:prstGeom prst="rect">
            <a:avLst/>
          </a:prstGeom>
          <a:noFill/>
        </p:spPr>
        <p:txBody>
          <a:bodyPr wrap="square" rtlCol="0">
            <a:spAutoFit/>
          </a:bodyPr>
          <a:lstStyle/>
          <a:p>
            <a:pPr algn="ctr"/>
            <a:r>
              <a:rPr lang="en-US" sz="2000" b="1" u="sng" dirty="0">
                <a:latin typeface="Arial" charset="0"/>
                <a:ea typeface="Arial" charset="0"/>
                <a:cs typeface="Arial" charset="0"/>
              </a:rPr>
              <a:t>Undergraduate Degree</a:t>
            </a:r>
          </a:p>
          <a:p>
            <a:endParaRPr lang="en-US" sz="2000" dirty="0">
              <a:latin typeface="Arial" charset="0"/>
              <a:ea typeface="Arial" charset="0"/>
              <a:cs typeface="Arial" charset="0"/>
            </a:endParaRPr>
          </a:p>
          <a:p>
            <a:r>
              <a:rPr lang="en-US" sz="2000" i="1" dirty="0">
                <a:latin typeface="Arial" charset="0"/>
                <a:ea typeface="Arial" charset="0"/>
                <a:cs typeface="Arial" charset="0"/>
              </a:rPr>
              <a:t>B.S. Geology</a:t>
            </a:r>
          </a:p>
          <a:p>
            <a:endParaRPr lang="en-US" sz="2000" i="1" dirty="0">
              <a:latin typeface="Arial" charset="0"/>
              <a:ea typeface="Arial" charset="0"/>
              <a:cs typeface="Arial" charset="0"/>
            </a:endParaRPr>
          </a:p>
          <a:p>
            <a:r>
              <a:rPr lang="en-US" sz="2000" i="1" dirty="0">
                <a:latin typeface="Arial" charset="0"/>
                <a:ea typeface="Arial" charset="0"/>
                <a:cs typeface="Arial" charset="0"/>
              </a:rPr>
              <a:t>Concentrations in Coastal and Marine Geology, Environmental Geology, General Geology</a:t>
            </a:r>
          </a:p>
          <a:p>
            <a:endParaRPr lang="en-US" sz="2000" i="1" dirty="0">
              <a:latin typeface="Arial" charset="0"/>
              <a:ea typeface="Arial" charset="0"/>
              <a:cs typeface="Arial" charset="0"/>
            </a:endParaRPr>
          </a:p>
          <a:p>
            <a:r>
              <a:rPr lang="en-US" sz="2000" i="1" dirty="0">
                <a:latin typeface="Arial" charset="0"/>
                <a:ea typeface="Arial" charset="0"/>
                <a:cs typeface="Arial" charset="0"/>
              </a:rPr>
              <a:t>Geology Minor</a:t>
            </a:r>
          </a:p>
        </p:txBody>
      </p:sp>
      <p:pic>
        <p:nvPicPr>
          <p:cNvPr id="18" name="Picture 17">
            <a:extLst>
              <a:ext uri="{FF2B5EF4-FFF2-40B4-BE49-F238E27FC236}">
                <a16:creationId xmlns:a16="http://schemas.microsoft.com/office/drawing/2014/main" id="{9983E77C-CBD5-471C-A990-BD87832055B6}"/>
              </a:ext>
            </a:extLst>
          </p:cNvPr>
          <p:cNvPicPr>
            <a:picLocks noChangeAspect="1"/>
          </p:cNvPicPr>
          <p:nvPr/>
        </p:nvPicPr>
        <p:blipFill>
          <a:blip r:embed="rId6" cstate="print">
            <a:lum bright="7000"/>
            <a:extLst>
              <a:ext uri="{28A0092B-C50C-407E-A947-70E740481C1C}">
                <a14:useLocalDpi xmlns:a14="http://schemas.microsoft.com/office/drawing/2010/main" val="0"/>
              </a:ext>
            </a:extLst>
          </a:blip>
          <a:stretch>
            <a:fillRect/>
          </a:stretch>
        </p:blipFill>
        <p:spPr>
          <a:xfrm>
            <a:off x="4337077" y="1603617"/>
            <a:ext cx="4467225" cy="3350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763636" y="4954036"/>
            <a:ext cx="3322000" cy="1477328"/>
          </a:xfrm>
          <a:prstGeom prst="rect">
            <a:avLst/>
          </a:prstGeom>
          <a:noFill/>
        </p:spPr>
        <p:txBody>
          <a:bodyPr wrap="none" rtlCol="0">
            <a:spAutoFit/>
          </a:bodyPr>
          <a:lstStyle/>
          <a:p>
            <a:r>
              <a:rPr lang="en-US" b="1" dirty="0"/>
              <a:t>Contact:</a:t>
            </a:r>
          </a:p>
          <a:p>
            <a:r>
              <a:rPr lang="en-US" b="1" dirty="0"/>
              <a:t>Dr. David Mallinson</a:t>
            </a:r>
          </a:p>
          <a:p>
            <a:r>
              <a:rPr lang="en-US" b="1" dirty="0"/>
              <a:t>Undergraduate Program Director</a:t>
            </a:r>
          </a:p>
          <a:p>
            <a:r>
              <a:rPr lang="en-US" b="1" dirty="0"/>
              <a:t>mallinsond@ecu.edu</a:t>
            </a:r>
          </a:p>
          <a:p>
            <a:endParaRPr lang="en-US" b="1" dirty="0"/>
          </a:p>
        </p:txBody>
      </p:sp>
      <p:pic>
        <p:nvPicPr>
          <p:cNvPr id="9" name="image5.jpeg"/>
          <p:cNvPicPr/>
          <p:nvPr/>
        </p:nvPicPr>
        <p:blipFill>
          <a:blip r:embed="rId7" cstate="print"/>
          <a:stretch>
            <a:fillRect/>
          </a:stretch>
        </p:blipFill>
        <p:spPr>
          <a:xfrm>
            <a:off x="8152493" y="3590855"/>
            <a:ext cx="4028580" cy="3152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DEA45441-A7C1-49D0-A89F-05B870B1C579}"/>
              </a:ext>
            </a:extLst>
          </p:cNvPr>
          <p:cNvSpPr/>
          <p:nvPr/>
        </p:nvSpPr>
        <p:spPr>
          <a:xfrm>
            <a:off x="0" y="6285564"/>
            <a:ext cx="12192000" cy="559353"/>
          </a:xfrm>
          <a:prstGeom prst="rect">
            <a:avLst/>
          </a:prstGeom>
          <a:solidFill>
            <a:srgbClr val="4F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1" name="Picture 10">
            <a:extLst>
              <a:ext uri="{FF2B5EF4-FFF2-40B4-BE49-F238E27FC236}">
                <a16:creationId xmlns:a16="http://schemas.microsoft.com/office/drawing/2014/main" id="{CE913EEB-C09B-470F-BB83-4E9B6E362DCE}"/>
              </a:ext>
            </a:extLst>
          </p:cNvPr>
          <p:cNvPicPr>
            <a:picLocks noChangeAspect="1"/>
          </p:cNvPicPr>
          <p:nvPr/>
        </p:nvPicPr>
        <p:blipFill>
          <a:blip r:embed="rId8"/>
          <a:stretch>
            <a:fillRect/>
          </a:stretch>
        </p:blipFill>
        <p:spPr>
          <a:xfrm>
            <a:off x="8530780" y="6285564"/>
            <a:ext cx="3661220" cy="559353"/>
          </a:xfrm>
          <a:prstGeom prst="rect">
            <a:avLst/>
          </a:prstGeom>
          <a:solidFill>
            <a:srgbClr val="4F2784"/>
          </a:solidFill>
        </p:spPr>
      </p:pic>
      <p:sp>
        <p:nvSpPr>
          <p:cNvPr id="12" name="Rectangle 11">
            <a:extLst>
              <a:ext uri="{FF2B5EF4-FFF2-40B4-BE49-F238E27FC236}">
                <a16:creationId xmlns:a16="http://schemas.microsoft.com/office/drawing/2014/main" id="{70954ACD-96BF-4B77-BCE7-711321166548}"/>
              </a:ext>
            </a:extLst>
          </p:cNvPr>
          <p:cNvSpPr/>
          <p:nvPr/>
        </p:nvSpPr>
        <p:spPr>
          <a:xfrm>
            <a:off x="3720934" y="197051"/>
            <a:ext cx="2319131" cy="812181"/>
          </a:xfrm>
          <a:prstGeom prst="rect">
            <a:avLst/>
          </a:prstGeom>
          <a:solidFill>
            <a:srgbClr val="4F2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lumMod val="60000"/>
                    <a:lumOff val="40000"/>
                  </a:schemeClr>
                </a:solidFill>
                <a:latin typeface="Perpetua" panose="02020502060401020303" pitchFamily="18" charset="0"/>
              </a:rPr>
              <a:t>GEOLOGICAL SCIENCES</a:t>
            </a:r>
          </a:p>
        </p:txBody>
      </p:sp>
      <p:pic>
        <p:nvPicPr>
          <p:cNvPr id="2" name="Audio 1">
            <a:hlinkClick r:id="" action="ppaction://media"/>
            <a:extLst>
              <a:ext uri="{FF2B5EF4-FFF2-40B4-BE49-F238E27FC236}">
                <a16:creationId xmlns:a16="http://schemas.microsoft.com/office/drawing/2014/main" id="{7A553962-FEA3-4DB7-874F-73819B61B7D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8075369"/>
      </p:ext>
    </p:extLst>
  </p:cSld>
  <p:clrMapOvr>
    <a:masterClrMapping/>
  </p:clrMapOvr>
  <mc:AlternateContent xmlns:mc="http://schemas.openxmlformats.org/markup-compatibility/2006" xmlns:p14="http://schemas.microsoft.com/office/powerpoint/2010/main">
    <mc:Choice Requires="p14">
      <p:transition spd="slow" p14:dur="2000" advTm="27251"/>
    </mc:Choice>
    <mc:Fallback xmlns="">
      <p:transition spd="slow" advTm="2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C696401-32C7-4364-945A-FC3651EA4CF4}"/>
              </a:ext>
            </a:extLst>
          </p:cNvPr>
          <p:cNvSpPr txBox="1">
            <a:spLocks/>
          </p:cNvSpPr>
          <p:nvPr/>
        </p:nvSpPr>
        <p:spPr>
          <a:xfrm>
            <a:off x="457200" y="68261"/>
            <a:ext cx="2623625" cy="5294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B.S. Geology </a:t>
            </a:r>
          </a:p>
        </p:txBody>
      </p:sp>
      <p:sp>
        <p:nvSpPr>
          <p:cNvPr id="6" name="Content Placeholder 5">
            <a:extLst>
              <a:ext uri="{FF2B5EF4-FFF2-40B4-BE49-F238E27FC236}">
                <a16:creationId xmlns:a16="http://schemas.microsoft.com/office/drawing/2014/main" id="{F8B47C9D-A331-41CC-9A56-9C43F062CB24}"/>
              </a:ext>
            </a:extLst>
          </p:cNvPr>
          <p:cNvSpPr txBox="1">
            <a:spLocks/>
          </p:cNvSpPr>
          <p:nvPr/>
        </p:nvSpPr>
        <p:spPr>
          <a:xfrm>
            <a:off x="246184" y="597712"/>
            <a:ext cx="7406640" cy="45259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General Education (40 </a:t>
            </a:r>
            <a:r>
              <a:rPr lang="en-US" sz="2000" dirty="0" err="1"/>
              <a:t>s.h.</a:t>
            </a:r>
            <a:r>
              <a:rPr lang="en-US" sz="2000" dirty="0"/>
              <a:t>) – </a:t>
            </a:r>
            <a:r>
              <a:rPr lang="en-US" sz="1600" i="1" dirty="0"/>
              <a:t>English (6 </a:t>
            </a:r>
            <a:r>
              <a:rPr lang="en-US" sz="1600" i="1" dirty="0" err="1"/>
              <a:t>s.h.</a:t>
            </a:r>
            <a:r>
              <a:rPr lang="en-US" sz="1600" i="1" dirty="0"/>
              <a:t>), General Chemistry I and 2 (8 </a:t>
            </a:r>
            <a:r>
              <a:rPr lang="en-US" sz="1600" i="1" dirty="0" err="1"/>
              <a:t>s.h.</a:t>
            </a:r>
            <a:r>
              <a:rPr lang="en-US" sz="1600" i="1" dirty="0"/>
              <a:t>), MATH 1065 College Algebra, Social Sciences (9 </a:t>
            </a:r>
            <a:r>
              <a:rPr lang="en-US" sz="1600" i="1" dirty="0" err="1"/>
              <a:t>s.h.</a:t>
            </a:r>
            <a:r>
              <a:rPr lang="en-US" sz="1600" i="1" dirty="0"/>
              <a:t>), Humanities and Fine Arts (9 </a:t>
            </a:r>
            <a:r>
              <a:rPr lang="en-US" sz="1600" i="1" dirty="0" err="1"/>
              <a:t>s.h.</a:t>
            </a:r>
            <a:r>
              <a:rPr lang="en-US" sz="1600" i="1" dirty="0"/>
              <a:t>), Health and Kinesiology (3 </a:t>
            </a:r>
            <a:r>
              <a:rPr lang="en-US" sz="1600" i="1" dirty="0" err="1"/>
              <a:t>s.h.</a:t>
            </a:r>
            <a:r>
              <a:rPr lang="en-US" sz="1600" i="1" dirty="0"/>
              <a:t>)</a:t>
            </a:r>
          </a:p>
          <a:p>
            <a:r>
              <a:rPr lang="en-US" sz="2000" dirty="0"/>
              <a:t>Core (42 </a:t>
            </a:r>
            <a:r>
              <a:rPr lang="en-US" sz="2000" dirty="0" err="1"/>
              <a:t>s.h.</a:t>
            </a:r>
            <a:r>
              <a:rPr lang="en-US" sz="2000" dirty="0"/>
              <a:t>) – </a:t>
            </a:r>
            <a:r>
              <a:rPr lang="en-US" sz="1800" i="1" dirty="0"/>
              <a:t>Dynamic Earth, Earth and Life Through Time, Mineralogy/Petrology (1 and 2), Field Methods, Structural Geology, Sedimentology, Stratigraphy, Paleontology, Summer Field Course</a:t>
            </a:r>
          </a:p>
          <a:p>
            <a:r>
              <a:rPr lang="en-US" sz="2000" dirty="0"/>
              <a:t>Concentration (6 </a:t>
            </a:r>
            <a:r>
              <a:rPr lang="en-US" sz="2000" dirty="0" err="1"/>
              <a:t>s.h.</a:t>
            </a:r>
            <a:r>
              <a:rPr lang="en-US" sz="2000" dirty="0"/>
              <a:t>) – </a:t>
            </a:r>
            <a:r>
              <a:rPr lang="en-US" sz="1800" dirty="0"/>
              <a:t>two courses under the following general categories</a:t>
            </a:r>
          </a:p>
          <a:p>
            <a:pPr lvl="1"/>
            <a:r>
              <a:rPr lang="en-US" sz="1600" dirty="0"/>
              <a:t>Coastal and Marine Geology</a:t>
            </a:r>
          </a:p>
          <a:p>
            <a:pPr lvl="1"/>
            <a:r>
              <a:rPr lang="en-US" sz="1600" dirty="0"/>
              <a:t>Environmental Geology</a:t>
            </a:r>
          </a:p>
          <a:p>
            <a:pPr lvl="1"/>
            <a:r>
              <a:rPr lang="en-US" sz="1600" dirty="0"/>
              <a:t>General Geology</a:t>
            </a:r>
          </a:p>
          <a:p>
            <a:r>
              <a:rPr lang="en-US" sz="2000" dirty="0"/>
              <a:t>Cognates (15 </a:t>
            </a:r>
            <a:r>
              <a:rPr lang="en-US" sz="2000" dirty="0" err="1"/>
              <a:t>s.h.</a:t>
            </a:r>
            <a:r>
              <a:rPr lang="en-US" sz="2000" dirty="0"/>
              <a:t>) – </a:t>
            </a:r>
            <a:r>
              <a:rPr lang="en-US" sz="1800" dirty="0"/>
              <a:t>Quantitative Skills, Additional Science</a:t>
            </a:r>
          </a:p>
          <a:p>
            <a:r>
              <a:rPr lang="en-US" sz="2000" dirty="0"/>
              <a:t>Electives to complete 120 </a:t>
            </a:r>
            <a:r>
              <a:rPr lang="en-US" sz="2000" dirty="0" err="1"/>
              <a:t>s.h.</a:t>
            </a:r>
            <a:r>
              <a:rPr lang="en-US" sz="2000" dirty="0"/>
              <a:t> requirement</a:t>
            </a:r>
          </a:p>
          <a:p>
            <a:endParaRPr lang="en-US" sz="2000" dirty="0"/>
          </a:p>
          <a:p>
            <a:pPr marL="0" indent="0">
              <a:buNone/>
            </a:pPr>
            <a:r>
              <a:rPr lang="en-US" dirty="0"/>
              <a:t>Geology Minor </a:t>
            </a:r>
          </a:p>
          <a:p>
            <a:r>
              <a:rPr lang="en-US" sz="2000" dirty="0"/>
              <a:t>8 </a:t>
            </a:r>
            <a:r>
              <a:rPr lang="en-US" sz="2000" dirty="0" err="1"/>
              <a:t>s.h.</a:t>
            </a:r>
            <a:r>
              <a:rPr lang="en-US" sz="2000" dirty="0"/>
              <a:t> of 1500/1501 and other 1000-level Geology course</a:t>
            </a:r>
          </a:p>
          <a:p>
            <a:r>
              <a:rPr lang="en-US" sz="2000" dirty="0"/>
              <a:t>10 </a:t>
            </a:r>
            <a:r>
              <a:rPr lang="en-US" sz="2000" dirty="0" err="1"/>
              <a:t>s.h.</a:t>
            </a:r>
            <a:r>
              <a:rPr lang="en-US" sz="2000" dirty="0"/>
              <a:t> of Geology at or above 2000-level</a:t>
            </a:r>
          </a:p>
          <a:p>
            <a:pPr marL="0" indent="0">
              <a:buNone/>
            </a:pPr>
            <a:endParaRPr lang="en-US" sz="2000" dirty="0"/>
          </a:p>
        </p:txBody>
      </p:sp>
      <p:pic>
        <p:nvPicPr>
          <p:cNvPr id="8" name="Picture 7" descr="A view of a canyon&#10;&#10;Description automatically generated">
            <a:extLst>
              <a:ext uri="{FF2B5EF4-FFF2-40B4-BE49-F238E27FC236}">
                <a16:creationId xmlns:a16="http://schemas.microsoft.com/office/drawing/2014/main" id="{A5FABB7C-39B8-4BEB-932D-727B48C4B1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090"/>
          <a:stretch/>
        </p:blipFill>
        <p:spPr>
          <a:xfrm>
            <a:off x="7441809" y="0"/>
            <a:ext cx="4750191" cy="2989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group of people posing for the camera&#10;&#10;Description automatically generated">
            <a:extLst>
              <a:ext uri="{FF2B5EF4-FFF2-40B4-BE49-F238E27FC236}">
                <a16:creationId xmlns:a16="http://schemas.microsoft.com/office/drawing/2014/main" id="{9A381CCE-CBB2-4633-8530-B374DE0397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4928" y="3057646"/>
            <a:ext cx="5677072" cy="3800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Audio 8">
            <a:hlinkClick r:id="" action="ppaction://media"/>
            <a:extLst>
              <a:ext uri="{FF2B5EF4-FFF2-40B4-BE49-F238E27FC236}">
                <a16:creationId xmlns:a16="http://schemas.microsoft.com/office/drawing/2014/main" id="{FCF9C8EE-3E81-4D3A-BF0C-C93B939E67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2717065"/>
      </p:ext>
    </p:extLst>
  </p:cSld>
  <p:clrMapOvr>
    <a:masterClrMapping/>
  </p:clrMapOvr>
  <mc:AlternateContent xmlns:mc="http://schemas.openxmlformats.org/markup-compatibility/2006" xmlns:p14="http://schemas.microsoft.com/office/powerpoint/2010/main">
    <mc:Choice Requires="p14">
      <p:transition spd="slow" p14:dur="2000" advTm="66301"/>
    </mc:Choice>
    <mc:Fallback xmlns="">
      <p:transition spd="slow" advTm="66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914520-AD07-4CB6-838B-8CB81E108B29}"/>
              </a:ext>
            </a:extLst>
          </p:cNvPr>
          <p:cNvSpPr>
            <a:spLocks noGrp="1"/>
          </p:cNvSpPr>
          <p:nvPr>
            <p:ph type="title"/>
          </p:nvPr>
        </p:nvSpPr>
        <p:spPr>
          <a:xfrm>
            <a:off x="434548" y="543393"/>
            <a:ext cx="4988272" cy="1143000"/>
          </a:xfrm>
        </p:spPr>
        <p:txBody>
          <a:bodyPr>
            <a:noAutofit/>
          </a:bodyPr>
          <a:lstStyle/>
          <a:p>
            <a:r>
              <a:rPr lang="en-US" i="1" dirty="0"/>
              <a:t>Sample</a:t>
            </a:r>
            <a:r>
              <a:rPr lang="en-US" dirty="0"/>
              <a:t> 4 Year Plan</a:t>
            </a:r>
            <a:endParaRPr lang="en-US" sz="2000" dirty="0"/>
          </a:p>
        </p:txBody>
      </p:sp>
      <p:sp>
        <p:nvSpPr>
          <p:cNvPr id="8" name="Rectangle 7">
            <a:extLst>
              <a:ext uri="{FF2B5EF4-FFF2-40B4-BE49-F238E27FC236}">
                <a16:creationId xmlns:a16="http://schemas.microsoft.com/office/drawing/2014/main" id="{CD7425D1-5008-4A15-B607-F141E37FFDB9}"/>
              </a:ext>
            </a:extLst>
          </p:cNvPr>
          <p:cNvSpPr/>
          <p:nvPr/>
        </p:nvSpPr>
        <p:spPr>
          <a:xfrm>
            <a:off x="0" y="6285563"/>
            <a:ext cx="12192000" cy="559353"/>
          </a:xfrm>
          <a:prstGeom prst="rect">
            <a:avLst/>
          </a:prstGeom>
          <a:solidFill>
            <a:srgbClr val="4F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0" name="Picture 9">
            <a:extLst>
              <a:ext uri="{FF2B5EF4-FFF2-40B4-BE49-F238E27FC236}">
                <a16:creationId xmlns:a16="http://schemas.microsoft.com/office/drawing/2014/main" id="{7FEB9B8C-0616-46AB-AFF7-CBAA335C8AF1}"/>
              </a:ext>
            </a:extLst>
          </p:cNvPr>
          <p:cNvPicPr>
            <a:picLocks noChangeAspect="1"/>
          </p:cNvPicPr>
          <p:nvPr/>
        </p:nvPicPr>
        <p:blipFill>
          <a:blip r:embed="rId5"/>
          <a:stretch>
            <a:fillRect/>
          </a:stretch>
        </p:blipFill>
        <p:spPr>
          <a:xfrm>
            <a:off x="8530780" y="6285563"/>
            <a:ext cx="3661220" cy="559353"/>
          </a:xfrm>
          <a:prstGeom prst="rect">
            <a:avLst/>
          </a:prstGeom>
          <a:solidFill>
            <a:srgbClr val="4F2784"/>
          </a:solidFill>
        </p:spPr>
      </p:pic>
      <p:pic>
        <p:nvPicPr>
          <p:cNvPr id="15" name="Picture 5" descr="Geolocial Sciences logo modified purple">
            <a:extLst>
              <a:ext uri="{FF2B5EF4-FFF2-40B4-BE49-F238E27FC236}">
                <a16:creationId xmlns:a16="http://schemas.microsoft.com/office/drawing/2014/main" id="{6402792D-941A-47CE-913F-E47F838F53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472" y="2246451"/>
            <a:ext cx="4205450" cy="3479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83A1845-E2AC-4995-A9C9-2554248945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graphicFrame>
        <p:nvGraphicFramePr>
          <p:cNvPr id="3" name="Table 2">
            <a:extLst>
              <a:ext uri="{FF2B5EF4-FFF2-40B4-BE49-F238E27FC236}">
                <a16:creationId xmlns:a16="http://schemas.microsoft.com/office/drawing/2014/main" id="{F59ABE7B-FE30-440C-B953-06DB918F758E}"/>
              </a:ext>
            </a:extLst>
          </p:cNvPr>
          <p:cNvGraphicFramePr>
            <a:graphicFrameLocks noGrp="1"/>
          </p:cNvGraphicFramePr>
          <p:nvPr>
            <p:extLst>
              <p:ext uri="{D42A27DB-BD31-4B8C-83A1-F6EECF244321}">
                <p14:modId xmlns:p14="http://schemas.microsoft.com/office/powerpoint/2010/main" val="4142922120"/>
              </p:ext>
            </p:extLst>
          </p:nvPr>
        </p:nvGraphicFramePr>
        <p:xfrm>
          <a:off x="5351525" y="54429"/>
          <a:ext cx="5832454" cy="6533882"/>
        </p:xfrm>
        <a:graphic>
          <a:graphicData uri="http://schemas.openxmlformats.org/drawingml/2006/table">
            <a:tbl>
              <a:tblPr>
                <a:tableStyleId>{5C22544A-7EE6-4342-B048-85BDC9FD1C3A}</a:tableStyleId>
              </a:tblPr>
              <a:tblGrid>
                <a:gridCol w="138866">
                  <a:extLst>
                    <a:ext uri="{9D8B030D-6E8A-4147-A177-3AD203B41FA5}">
                      <a16:colId xmlns:a16="http://schemas.microsoft.com/office/drawing/2014/main" val="252039477"/>
                    </a:ext>
                  </a:extLst>
                </a:gridCol>
                <a:gridCol w="1944151">
                  <a:extLst>
                    <a:ext uri="{9D8B030D-6E8A-4147-A177-3AD203B41FA5}">
                      <a16:colId xmlns:a16="http://schemas.microsoft.com/office/drawing/2014/main" val="281530169"/>
                    </a:ext>
                  </a:extLst>
                </a:gridCol>
                <a:gridCol w="793531">
                  <a:extLst>
                    <a:ext uri="{9D8B030D-6E8A-4147-A177-3AD203B41FA5}">
                      <a16:colId xmlns:a16="http://schemas.microsoft.com/office/drawing/2014/main" val="2321015223"/>
                    </a:ext>
                  </a:extLst>
                </a:gridCol>
                <a:gridCol w="347171">
                  <a:extLst>
                    <a:ext uri="{9D8B030D-6E8A-4147-A177-3AD203B41FA5}">
                      <a16:colId xmlns:a16="http://schemas.microsoft.com/office/drawing/2014/main" val="3063413374"/>
                    </a:ext>
                  </a:extLst>
                </a:gridCol>
                <a:gridCol w="1963991">
                  <a:extLst>
                    <a:ext uri="{9D8B030D-6E8A-4147-A177-3AD203B41FA5}">
                      <a16:colId xmlns:a16="http://schemas.microsoft.com/office/drawing/2014/main" val="1469879544"/>
                    </a:ext>
                  </a:extLst>
                </a:gridCol>
                <a:gridCol w="644744">
                  <a:extLst>
                    <a:ext uri="{9D8B030D-6E8A-4147-A177-3AD203B41FA5}">
                      <a16:colId xmlns:a16="http://schemas.microsoft.com/office/drawing/2014/main" val="892283020"/>
                    </a:ext>
                  </a:extLst>
                </a:gridCol>
              </a:tblGrid>
              <a:tr h="159001">
                <a:tc gridSpan="6">
                  <a:txBody>
                    <a:bodyPr/>
                    <a:lstStyle/>
                    <a:p>
                      <a:pPr algn="ctr" fontAlgn="b"/>
                      <a:r>
                        <a:rPr lang="en-US" sz="1000" u="none" strike="noStrike" dirty="0">
                          <a:effectLst/>
                        </a:rPr>
                        <a:t>FRESHMAN YEAR</a:t>
                      </a:r>
                      <a:endParaRPr lang="en-US" sz="1000" b="1" i="0" u="none" strike="noStrike" dirty="0">
                        <a:effectLst/>
                        <a:latin typeface="Arial" panose="020B0604020202020204" pitchFamily="34" charset="0"/>
                      </a:endParaRPr>
                    </a:p>
                  </a:txBody>
                  <a:tcPr marL="4092" marR="4092" marT="4092"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78281894"/>
                  </a:ext>
                </a:extLst>
              </a:tr>
              <a:tr h="159001">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Fall Semester</a:t>
                      </a:r>
                      <a:endParaRPr lang="en-US" sz="1000" b="1" i="0" u="none" strike="noStrike">
                        <a:effectLst/>
                        <a:latin typeface="Arial" panose="020B0604020202020204" pitchFamily="34" charset="0"/>
                      </a:endParaRPr>
                    </a:p>
                  </a:txBody>
                  <a:tcPr marL="4092" marR="4092" marT="4092" marB="0" anchor="b"/>
                </a:tc>
                <a:tc>
                  <a:txBody>
                    <a:bodyPr/>
                    <a:lstStyle/>
                    <a:p>
                      <a:pPr algn="ctr" fontAlgn="b"/>
                      <a:endParaRPr lang="en-US" sz="1000" b="0" i="0" u="none" strike="noStrike">
                        <a:effectLst/>
                        <a:latin typeface="Arial" panose="020B0604020202020204" pitchFamily="34" charset="0"/>
                      </a:endParaRPr>
                    </a:p>
                  </a:txBody>
                  <a:tcPr marL="4092" marR="4092" marT="4092" marB="0" anchor="b"/>
                </a:tc>
                <a:tc>
                  <a:txBody>
                    <a:bodyPr/>
                    <a:lstStyle/>
                    <a:p>
                      <a:pPr algn="ctr"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Spring Semester</a:t>
                      </a:r>
                      <a:endParaRPr lang="en-US" sz="1000" b="1"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3107561951"/>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GEOL 1500-1501</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GEOL 1600</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3730434352"/>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ENGL 1100</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CHEM 1150-1151</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782154855"/>
                  </a:ext>
                </a:extLst>
              </a:tr>
              <a:tr h="159001">
                <a:tc>
                  <a:txBody>
                    <a:bodyPr/>
                    <a:lstStyle/>
                    <a:p>
                      <a:pPr algn="r"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MATH 1065</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KINE 1000</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1</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432414574"/>
                  </a:ext>
                </a:extLst>
              </a:tr>
              <a:tr h="159001">
                <a:tc>
                  <a:txBody>
                    <a:bodyPr/>
                    <a:lstStyle/>
                    <a:p>
                      <a:pPr algn="r"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HLTH 1000</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2</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Social Science</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1857567173"/>
                  </a:ext>
                </a:extLst>
              </a:tr>
              <a:tr h="159001">
                <a:tc>
                  <a:txBody>
                    <a:bodyPr/>
                    <a:lstStyle/>
                    <a:p>
                      <a:pPr algn="r"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Social Science</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Humanities/Fine Arts</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2204862765"/>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ctr"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3231888385"/>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15</a:t>
                      </a:r>
                      <a:endParaRPr lang="en-US" sz="1000" b="1"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15</a:t>
                      </a:r>
                      <a:endParaRPr lang="en-US" sz="1000" b="1"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1022283755"/>
                  </a:ext>
                </a:extLst>
              </a:tr>
              <a:tr h="159001">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3789698272"/>
                  </a:ext>
                </a:extLst>
              </a:tr>
              <a:tr h="159001">
                <a:tc gridSpan="6">
                  <a:txBody>
                    <a:bodyPr/>
                    <a:lstStyle/>
                    <a:p>
                      <a:pPr algn="ctr" fontAlgn="b"/>
                      <a:r>
                        <a:rPr lang="en-US" sz="1000" u="none" strike="noStrike">
                          <a:effectLst/>
                        </a:rPr>
                        <a:t>SOPHOMORE YEAR</a:t>
                      </a:r>
                      <a:endParaRPr lang="en-US" sz="1000" b="1" i="0" u="none" strike="noStrike">
                        <a:effectLst/>
                        <a:latin typeface="Arial" panose="020B0604020202020204" pitchFamily="34" charset="0"/>
                      </a:endParaRPr>
                    </a:p>
                  </a:txBody>
                  <a:tcPr marL="4092" marR="4092" marT="4092"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30876272"/>
                  </a:ext>
                </a:extLst>
              </a:tr>
              <a:tr h="159001">
                <a:tc>
                  <a:txBody>
                    <a:bodyPr/>
                    <a:lstStyle/>
                    <a:p>
                      <a:pPr algn="r"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Science Cognate</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4092" marR="4092" marT="4092" marB="0" anchor="b"/>
                </a:tc>
                <a:tc>
                  <a:txBody>
                    <a:bodyPr/>
                    <a:lstStyle/>
                    <a:p>
                      <a:pPr algn="ctr"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Science Cognate</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1869209351"/>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GEOL 2000</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GEOL Concentration</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604588414"/>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CHEM 1160-1161</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PHYS 1250/1251</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1764790128"/>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ENGL 2201</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Humanities/Fine Arts</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909604452"/>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ctr"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1172414749"/>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14</a:t>
                      </a:r>
                      <a:endParaRPr lang="en-US" sz="1000" b="1"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14</a:t>
                      </a:r>
                      <a:endParaRPr lang="en-US" sz="1000" b="1"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3577327757"/>
                  </a:ext>
                </a:extLst>
              </a:tr>
              <a:tr h="159001">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2591888636"/>
                  </a:ext>
                </a:extLst>
              </a:tr>
              <a:tr h="159001">
                <a:tc gridSpan="6">
                  <a:txBody>
                    <a:bodyPr/>
                    <a:lstStyle/>
                    <a:p>
                      <a:pPr algn="ctr" fontAlgn="b"/>
                      <a:r>
                        <a:rPr lang="en-US" sz="1000" u="none" strike="noStrike">
                          <a:effectLst/>
                        </a:rPr>
                        <a:t>JUNIOR YEAR</a:t>
                      </a:r>
                      <a:endParaRPr lang="en-US" sz="1000" b="1" i="0" u="none" strike="noStrike">
                        <a:effectLst/>
                        <a:latin typeface="Arial" panose="020B0604020202020204" pitchFamily="34" charset="0"/>
                      </a:endParaRPr>
                    </a:p>
                  </a:txBody>
                  <a:tcPr marL="4092" marR="4092" marT="4092"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1765785"/>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GEOL 3050/3051</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4092" marR="4092" marT="4092" marB="0" anchor="b"/>
                </a:tc>
                <a:tc>
                  <a:txBody>
                    <a:bodyPr/>
                    <a:lstStyle/>
                    <a:p>
                      <a:pPr algn="ctr"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GEOL 3150/3151</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888080848"/>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GEOL 3200-3201</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2</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GEOL 3300-3301</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1147646838"/>
                  </a:ext>
                </a:extLst>
              </a:tr>
              <a:tr h="165150">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Social Science</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Quantitative Skills Cognate</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2</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910102017"/>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Humanities/Fine Arts</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Elective </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1779972607"/>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Elective</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Elective </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1622105336"/>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 </a:t>
                      </a:r>
                      <a:endParaRPr lang="en-US" sz="1000" b="1"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2566955008"/>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 </a:t>
                      </a:r>
                      <a:endParaRPr lang="en-US" sz="1000" b="1"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15</a:t>
                      </a:r>
                      <a:endParaRPr lang="en-US" sz="1000" b="1"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16</a:t>
                      </a:r>
                      <a:endParaRPr lang="en-US" sz="1000" b="1"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1418248380"/>
                  </a:ext>
                </a:extLst>
              </a:tr>
              <a:tr h="159001">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ctr" fontAlgn="b"/>
                      <a:endParaRPr lang="en-US" sz="1000" b="1" i="0" u="none" strike="noStrike">
                        <a:effectLst/>
                        <a:latin typeface="Arial" panose="020B0604020202020204" pitchFamily="34" charset="0"/>
                      </a:endParaRPr>
                    </a:p>
                  </a:txBody>
                  <a:tcPr marL="4092" marR="4092" marT="4092" marB="0" anchor="b"/>
                </a:tc>
                <a:tc>
                  <a:txBody>
                    <a:bodyPr/>
                    <a:lstStyle/>
                    <a:p>
                      <a:pPr algn="ctr" fontAlgn="b"/>
                      <a:endParaRPr lang="en-US" sz="1000" b="1"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ctr" fontAlgn="b"/>
                      <a:endParaRPr lang="en-US" sz="1000" b="1"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370531795"/>
                  </a:ext>
                </a:extLst>
              </a:tr>
              <a:tr h="326694">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 </a:t>
                      </a:r>
                      <a:endParaRPr lang="en-US" sz="1000" b="1"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SUMMER SESSION</a:t>
                      </a:r>
                      <a:endParaRPr lang="en-US" sz="1000" b="1"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 </a:t>
                      </a:r>
                      <a:endParaRPr lang="en-US" sz="1000" b="1"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2354166858"/>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GEOL 4000</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6</a:t>
                      </a:r>
                      <a:endParaRPr lang="en-US" sz="1000" b="1"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 </a:t>
                      </a:r>
                      <a:endParaRPr lang="en-US" sz="1000" b="1"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2922681126"/>
                  </a:ext>
                </a:extLst>
              </a:tr>
              <a:tr h="159001">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1"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3538414069"/>
                  </a:ext>
                </a:extLst>
              </a:tr>
              <a:tr h="159001">
                <a:tc gridSpan="6">
                  <a:txBody>
                    <a:bodyPr/>
                    <a:lstStyle/>
                    <a:p>
                      <a:pPr algn="ctr" fontAlgn="b"/>
                      <a:r>
                        <a:rPr lang="en-US" sz="1000" u="none" strike="noStrike">
                          <a:effectLst/>
                        </a:rPr>
                        <a:t>SENIOR YEAR</a:t>
                      </a:r>
                      <a:endParaRPr lang="en-US" sz="1000" b="1" i="0" u="none" strike="noStrike">
                        <a:effectLst/>
                        <a:latin typeface="Arial" panose="020B0604020202020204" pitchFamily="34" charset="0"/>
                      </a:endParaRPr>
                    </a:p>
                  </a:txBody>
                  <a:tcPr marL="4092" marR="4092" marT="4092"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0414421"/>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ctr"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3608448656"/>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GEOL 4010-4011</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GEOL 4200-4201</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4229213593"/>
                  </a:ext>
                </a:extLst>
              </a:tr>
              <a:tr h="159001">
                <a:tc>
                  <a:txBody>
                    <a:bodyPr/>
                    <a:lstStyle/>
                    <a:p>
                      <a:pPr algn="r"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GEOL Concentration</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GEOL 4020-4021</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861543878"/>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Gen Ed Elective</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Elective</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642098253"/>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Elective</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Elective</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2</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2309890168"/>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738619742"/>
                  </a:ext>
                </a:extLst>
              </a:tr>
              <a:tr h="159001">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13</a:t>
                      </a:r>
                      <a:endParaRPr lang="en-US" sz="1000" b="1"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 </a:t>
                      </a:r>
                      <a:endParaRPr lang="en-US" sz="1000" b="0" i="0" u="none" strike="noStrike">
                        <a:effectLst/>
                        <a:latin typeface="Arial" panose="020B0604020202020204" pitchFamily="34" charset="0"/>
                      </a:endParaRPr>
                    </a:p>
                  </a:txBody>
                  <a:tcPr marL="4092" marR="4092" marT="4092" marB="0" anchor="b"/>
                </a:tc>
                <a:tc>
                  <a:txBody>
                    <a:bodyPr/>
                    <a:lstStyle/>
                    <a:p>
                      <a:pPr algn="r" fontAlgn="b"/>
                      <a:r>
                        <a:rPr lang="en-US" sz="1000" u="none" strike="noStrike">
                          <a:effectLst/>
                        </a:rPr>
                        <a:t> </a:t>
                      </a:r>
                      <a:endParaRPr lang="en-US" sz="1000" b="1"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a:effectLst/>
                        </a:rPr>
                        <a:t>12</a:t>
                      </a:r>
                      <a:endParaRPr lang="en-US" sz="1000" b="1"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322255072"/>
                  </a:ext>
                </a:extLst>
              </a:tr>
              <a:tr h="159001">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extLst>
                  <a:ext uri="{0D108BD9-81ED-4DB2-BD59-A6C34878D82A}">
                    <a16:rowId xmlns:a16="http://schemas.microsoft.com/office/drawing/2014/main" val="2912100798"/>
                  </a:ext>
                </a:extLst>
              </a:tr>
              <a:tr h="159001">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endParaRPr lang="en-US" sz="1000" b="0" i="0" u="none" strike="noStrike">
                        <a:effectLst/>
                        <a:latin typeface="Arial" panose="020B0604020202020204" pitchFamily="34" charset="0"/>
                      </a:endParaRPr>
                    </a:p>
                  </a:txBody>
                  <a:tcPr marL="4092" marR="4092" marT="4092" marB="0" anchor="b"/>
                </a:tc>
                <a:tc>
                  <a:txBody>
                    <a:bodyPr/>
                    <a:lstStyle/>
                    <a:p>
                      <a:pPr algn="l" fontAlgn="b"/>
                      <a:r>
                        <a:rPr lang="en-US" sz="1000" u="none" strike="noStrike">
                          <a:effectLst/>
                        </a:rPr>
                        <a:t>TOTAL HOURS</a:t>
                      </a:r>
                      <a:endParaRPr lang="en-US" sz="1000" b="1" i="0" u="none" strike="noStrike">
                        <a:effectLst/>
                        <a:latin typeface="Arial" panose="020B0604020202020204" pitchFamily="34" charset="0"/>
                      </a:endParaRPr>
                    </a:p>
                  </a:txBody>
                  <a:tcPr marL="4092" marR="4092" marT="4092" marB="0" anchor="b"/>
                </a:tc>
                <a:tc>
                  <a:txBody>
                    <a:bodyPr/>
                    <a:lstStyle/>
                    <a:p>
                      <a:pPr algn="ctr" fontAlgn="b"/>
                      <a:r>
                        <a:rPr lang="en-US" sz="1000" u="none" strike="noStrike" dirty="0">
                          <a:effectLst/>
                        </a:rPr>
                        <a:t>120</a:t>
                      </a:r>
                      <a:endParaRPr lang="en-US" sz="1000" b="1" i="0" u="none" strike="noStrike" dirty="0">
                        <a:effectLst/>
                        <a:latin typeface="Arial" panose="020B0604020202020204" pitchFamily="34" charset="0"/>
                      </a:endParaRPr>
                    </a:p>
                  </a:txBody>
                  <a:tcPr marL="4092" marR="4092" marT="4092" marB="0" anchor="b"/>
                </a:tc>
                <a:extLst>
                  <a:ext uri="{0D108BD9-81ED-4DB2-BD59-A6C34878D82A}">
                    <a16:rowId xmlns:a16="http://schemas.microsoft.com/office/drawing/2014/main" val="1931809817"/>
                  </a:ext>
                </a:extLst>
              </a:tr>
            </a:tbl>
          </a:graphicData>
        </a:graphic>
      </p:graphicFrame>
    </p:spTree>
    <p:extLst>
      <p:ext uri="{BB962C8B-B14F-4D97-AF65-F5344CB8AC3E}">
        <p14:creationId xmlns:p14="http://schemas.microsoft.com/office/powerpoint/2010/main" val="1752837446"/>
      </p:ext>
    </p:extLst>
  </p:cSld>
  <p:clrMapOvr>
    <a:masterClrMapping/>
  </p:clrMapOvr>
  <mc:AlternateContent xmlns:mc="http://schemas.openxmlformats.org/markup-compatibility/2006" xmlns:p14="http://schemas.microsoft.com/office/powerpoint/2010/main">
    <mc:Choice Requires="p14">
      <p:transition spd="slow" p14:dur="2000" advTm="31505"/>
    </mc:Choice>
    <mc:Fallback xmlns="">
      <p:transition spd="slow" advTm="31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1043</TotalTime>
  <Words>1065</Words>
  <Application>Microsoft Office PowerPoint</Application>
  <PresentationFormat>Widescreen</PresentationFormat>
  <Paragraphs>251</Paragraphs>
  <Slides>10</Slides>
  <Notes>1</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Perpetua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Sample 4 Year Plan</vt:lpstr>
      <vt:lpstr>PowerPoint Presentation</vt:lpstr>
    </vt:vector>
  </TitlesOfParts>
  <Company>East Carolina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Mallinson, David J</dc:creator>
  <cp:lastModifiedBy>Mallinson, David J</cp:lastModifiedBy>
  <cp:revision>153</cp:revision>
  <dcterms:created xsi:type="dcterms:W3CDTF">2019-05-30T20:16:44Z</dcterms:created>
  <dcterms:modified xsi:type="dcterms:W3CDTF">2021-02-04T16:46:58Z</dcterms:modified>
</cp:coreProperties>
</file>